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9" r:id="rId4"/>
    <p:sldId id="260" r:id="rId5"/>
    <p:sldId id="261" r:id="rId6"/>
    <p:sldId id="262" r:id="rId7"/>
    <p:sldId id="263" r:id="rId8"/>
    <p:sldId id="264" r:id="rId9"/>
    <p:sldId id="265" r:id="rId10"/>
    <p:sldId id="266" r:id="rId11"/>
    <p:sldId id="267" r:id="rId12"/>
    <p:sldId id="282" r:id="rId13"/>
    <p:sldId id="271" r:id="rId14"/>
    <p:sldId id="283" r:id="rId15"/>
    <p:sldId id="269" r:id="rId16"/>
    <p:sldId id="270" r:id="rId17"/>
    <p:sldId id="284" r:id="rId18"/>
    <p:sldId id="285" r:id="rId19"/>
    <p:sldId id="273" r:id="rId20"/>
    <p:sldId id="274" r:id="rId21"/>
    <p:sldId id="275" r:id="rId22"/>
    <p:sldId id="280" r:id="rId23"/>
  </p:sldIdLst>
  <p:sldSz cx="14630400" cy="8229600"/>
  <p:notesSz cx="8229600" cy="14630400"/>
  <p:embeddedFontLst>
    <p:embeddedFont>
      <p:font typeface="FangSong" panose="02010609060101010101" pitchFamily="49" charset="-122"/>
      <p:regular r:id="rId25"/>
    </p:embeddedFont>
    <p:embeddedFont>
      <p:font typeface="Montserrat Medium" panose="00000600000000000000" pitchFamily="2"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10"/>
  </p:normalViewPr>
  <p:slideViewPr>
    <p:cSldViewPr snapToGrid="0" snapToObjects="1">
      <p:cViewPr varScale="1">
        <p:scale>
          <a:sx n="91" d="100"/>
          <a:sy n="91" d="100"/>
        </p:scale>
        <p:origin x="6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37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35660" y="2113240"/>
            <a:ext cx="7645479" cy="2140625"/>
          </a:xfrm>
          <a:prstGeom prst="rect">
            <a:avLst/>
          </a:prstGeom>
          <a:noFill/>
          <a:ln/>
        </p:spPr>
        <p:txBody>
          <a:bodyPr wrap="square" lIns="0" tIns="0" rIns="0" bIns="0" rtlCol="0" anchor="t"/>
          <a:lstStyle/>
          <a:p>
            <a:pPr marL="0" indent="0" algn="ctr">
              <a:lnSpc>
                <a:spcPts val="5600"/>
              </a:lnSpc>
              <a:buNone/>
            </a:pPr>
            <a:r>
              <a:rPr lang="en-US" sz="4450" b="1" dirty="0">
                <a:solidFill>
                  <a:srgbClr val="FFB393"/>
                </a:solidFill>
                <a:ea typeface="FangSong" panose="020B0503020204020204" pitchFamily="49" charset="-122"/>
                <a:cs typeface="Brygada 1918 Bold" pitchFamily="34" charset="-120"/>
              </a:rPr>
              <a:t>Analyzing and Forecasting Commodity Price Trends Using Data-Driven Models</a:t>
            </a:r>
            <a:endParaRPr lang="en-US" sz="4450" dirty="0"/>
          </a:p>
        </p:txBody>
      </p:sp>
      <p:sp>
        <p:nvSpPr>
          <p:cNvPr id="4" name="Text 1"/>
          <p:cNvSpPr/>
          <p:nvPr/>
        </p:nvSpPr>
        <p:spPr>
          <a:xfrm>
            <a:off x="6235660" y="4574977"/>
            <a:ext cx="7645479" cy="342424"/>
          </a:xfrm>
          <a:prstGeom prst="rect">
            <a:avLst/>
          </a:prstGeom>
          <a:noFill/>
          <a:ln/>
        </p:spPr>
        <p:txBody>
          <a:bodyPr wrap="none" lIns="0" tIns="0" rIns="0" bIns="0" rtlCol="0" anchor="t"/>
          <a:lstStyle/>
          <a:p>
            <a:pPr marL="0" indent="0" algn="ctr">
              <a:lnSpc>
                <a:spcPts val="2650"/>
              </a:lnSpc>
              <a:buNone/>
            </a:pPr>
            <a:r>
              <a:rPr lang="en-US" sz="1650" dirty="0">
                <a:solidFill>
                  <a:srgbClr val="F4CAB8"/>
                </a:solidFill>
                <a:ea typeface="Montserrat Medium" pitchFamily="34" charset="-122"/>
                <a:cs typeface="Times New Roman" panose="02020603050405020304" pitchFamily="18" charset="0"/>
              </a:rPr>
              <a:t>Gold, Silver, Copper, Palladium, and Platinum (2000–2024)</a:t>
            </a:r>
            <a:endParaRPr lang="en-US" sz="1650" dirty="0">
              <a:cs typeface="Times New Roman" panose="02020603050405020304" pitchFamily="18" charset="0"/>
            </a:endParaRPr>
          </a:p>
        </p:txBody>
      </p:sp>
      <p:sp>
        <p:nvSpPr>
          <p:cNvPr id="5" name="Text 2"/>
          <p:cNvSpPr/>
          <p:nvPr/>
        </p:nvSpPr>
        <p:spPr>
          <a:xfrm>
            <a:off x="9075737" y="6247289"/>
            <a:ext cx="1965323" cy="728186"/>
          </a:xfrm>
          <a:prstGeom prst="rect">
            <a:avLst/>
          </a:prstGeom>
          <a:noFill/>
          <a:ln/>
        </p:spPr>
        <p:txBody>
          <a:bodyPr wrap="none" lIns="0" tIns="0" rIns="0" bIns="0" rtlCol="0" anchor="t"/>
          <a:lstStyle/>
          <a:p>
            <a:pPr>
              <a:lnSpc>
                <a:spcPts val="2650"/>
              </a:lnSpc>
            </a:pPr>
            <a:r>
              <a:rPr lang="en-US" sz="1650" dirty="0">
                <a:solidFill>
                  <a:srgbClr val="F4CAB8"/>
                </a:solidFill>
                <a:cs typeface="Times New Roman" panose="02020603050405020304" pitchFamily="18" charset="0"/>
              </a:rPr>
              <a:t>Rishav Mondal</a:t>
            </a:r>
          </a:p>
          <a:p>
            <a:pPr>
              <a:lnSpc>
                <a:spcPts val="2650"/>
              </a:lnSpc>
            </a:pPr>
            <a:r>
              <a:rPr lang="en-US" sz="1650" dirty="0">
                <a:solidFill>
                  <a:srgbClr val="F4CAB8"/>
                </a:solidFill>
                <a:cs typeface="Times New Roman" panose="02020603050405020304" pitchFamily="18" charset="0"/>
              </a:rPr>
              <a:t>Soumyabrata Ghosh</a:t>
            </a:r>
            <a:endParaRPr lang="en-US" sz="1650" dirty="0">
              <a:cs typeface="Times New Roman" panose="02020603050405020304" pitchFamily="18" charset="0"/>
            </a:endParaRPr>
          </a:p>
          <a:p>
            <a:pPr marL="0" indent="0">
              <a:lnSpc>
                <a:spcPts val="2650"/>
              </a:lnSpc>
              <a:buNone/>
            </a:pPr>
            <a:endParaRPr lang="en-US" sz="1650" dirty="0">
              <a:cs typeface="Times New Roman" panose="02020603050405020304" pitchFamily="18" charset="0"/>
            </a:endParaRPr>
          </a:p>
        </p:txBody>
      </p:sp>
      <p:sp>
        <p:nvSpPr>
          <p:cNvPr id="8" name="Text 4"/>
          <p:cNvSpPr/>
          <p:nvPr/>
        </p:nvSpPr>
        <p:spPr>
          <a:xfrm>
            <a:off x="6685240" y="5741551"/>
            <a:ext cx="1408390" cy="374690"/>
          </a:xfrm>
          <a:prstGeom prst="rect">
            <a:avLst/>
          </a:prstGeom>
          <a:noFill/>
          <a:ln/>
        </p:spPr>
        <p:txBody>
          <a:bodyPr wrap="none" lIns="0" tIns="0" rIns="0" bIns="0" rtlCol="0" anchor="t"/>
          <a:lstStyle/>
          <a:p>
            <a:pPr marL="0" indent="0" algn="l">
              <a:lnSpc>
                <a:spcPts val="2950"/>
              </a:lnSpc>
              <a:buNone/>
            </a:pPr>
            <a:endParaRPr lang="en-US" sz="2100" dirty="0"/>
          </a:p>
        </p:txBody>
      </p:sp>
      <p:pic>
        <p:nvPicPr>
          <p:cNvPr id="10" name="Picture 9" descr="A graph on a screen&#10;&#10;Description automatically generated">
            <a:extLst>
              <a:ext uri="{FF2B5EF4-FFF2-40B4-BE49-F238E27FC236}">
                <a16:creationId xmlns:a16="http://schemas.microsoft.com/office/drawing/2014/main" id="{00CF0C47-42D7-3B41-A588-E96E9E655552}"/>
              </a:ext>
            </a:extLst>
          </p:cNvPr>
          <p:cNvPicPr>
            <a:picLocks noChangeAspect="1"/>
          </p:cNvPicPr>
          <p:nvPr/>
        </p:nvPicPr>
        <p:blipFill rotWithShape="1">
          <a:blip r:embed="rId3"/>
          <a:srcRect l="13194" r="37964"/>
          <a:stretch/>
        </p:blipFill>
        <p:spPr>
          <a:xfrm>
            <a:off x="0" y="0"/>
            <a:ext cx="6029325"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59180E8-FB31-064E-86D5-3F37A401FF4A}"/>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8CF3F2F7-7095-A742-942C-FC39336ED00F}"/>
              </a:ext>
            </a:extLst>
          </p:cNvPr>
          <p:cNvSpPr/>
          <p:nvPr/>
        </p:nvSpPr>
        <p:spPr>
          <a:xfrm>
            <a:off x="6235660" y="1876505"/>
            <a:ext cx="7645479" cy="2514012"/>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Predicting Commodity Price Trends: A Deep Dive into ARIMA and Random Forest Models</a:t>
            </a:r>
            <a:endParaRPr lang="en-US" sz="4450" dirty="0"/>
          </a:p>
        </p:txBody>
      </p:sp>
      <p:sp>
        <p:nvSpPr>
          <p:cNvPr id="4" name="Text 1">
            <a:extLst>
              <a:ext uri="{FF2B5EF4-FFF2-40B4-BE49-F238E27FC236}">
                <a16:creationId xmlns:a16="http://schemas.microsoft.com/office/drawing/2014/main" id="{06B2EFEC-D8A1-CE46-A9CE-AEF7DB89DD33}"/>
              </a:ext>
            </a:extLst>
          </p:cNvPr>
          <p:cNvSpPr/>
          <p:nvPr/>
        </p:nvSpPr>
        <p:spPr>
          <a:xfrm>
            <a:off x="6235660" y="4709755"/>
            <a:ext cx="7645479"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This presentation explores how statistical and machine learning models can be combined to enhance commodity price forecasting. Through a comprehensive analysis, we'll reveal the key findings and practical applications of our innovative hybrid approach.</a:t>
            </a:r>
            <a:endParaRPr lang="en-US" sz="1650" dirty="0"/>
          </a:p>
        </p:txBody>
      </p:sp>
    </p:spTree>
    <p:extLst>
      <p:ext uri="{BB962C8B-B14F-4D97-AF65-F5344CB8AC3E}">
        <p14:creationId xmlns:p14="http://schemas.microsoft.com/office/powerpoint/2010/main" val="382687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084ED2A-E96D-DF47-BDA6-848A7BF4C726}"/>
              </a:ext>
            </a:extLst>
          </p:cNvPr>
          <p:cNvSpPr/>
          <p:nvPr/>
        </p:nvSpPr>
        <p:spPr>
          <a:xfrm>
            <a:off x="538281" y="434935"/>
            <a:ext cx="13031629"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Stationarity Testing: Ensuring Model Reliability</a:t>
            </a:r>
            <a:endParaRPr lang="en-US" sz="4450" dirty="0"/>
          </a:p>
        </p:txBody>
      </p:sp>
      <p:sp>
        <p:nvSpPr>
          <p:cNvPr id="3" name="Text 1">
            <a:extLst>
              <a:ext uri="{FF2B5EF4-FFF2-40B4-BE49-F238E27FC236}">
                <a16:creationId xmlns:a16="http://schemas.microsoft.com/office/drawing/2014/main" id="{FA10AB38-4922-A54D-860E-65EE388EF77A}"/>
              </a:ext>
            </a:extLst>
          </p:cNvPr>
          <p:cNvSpPr/>
          <p:nvPr/>
        </p:nvSpPr>
        <p:spPr>
          <a:xfrm>
            <a:off x="538281" y="1990904"/>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ea typeface="FangSong" panose="020B0503020204020204" pitchFamily="49" charset="-122"/>
                <a:cs typeface="Brygada 1918 Bold" pitchFamily="34" charset="-120"/>
              </a:rPr>
              <a:t>ADF Test</a:t>
            </a:r>
            <a:endParaRPr lang="en-US" sz="2200" dirty="0"/>
          </a:p>
        </p:txBody>
      </p:sp>
      <p:sp>
        <p:nvSpPr>
          <p:cNvPr id="4" name="Text 2">
            <a:extLst>
              <a:ext uri="{FF2B5EF4-FFF2-40B4-BE49-F238E27FC236}">
                <a16:creationId xmlns:a16="http://schemas.microsoft.com/office/drawing/2014/main" id="{87FABBE4-3E33-B747-A0ED-7463A88D1997}"/>
              </a:ext>
            </a:extLst>
          </p:cNvPr>
          <p:cNvSpPr/>
          <p:nvPr/>
        </p:nvSpPr>
        <p:spPr>
          <a:xfrm>
            <a:off x="538281" y="2561809"/>
            <a:ext cx="6304836"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The Augmented Dickey-Fuller (ADF) test checks for stationarity in time series data, ensuring that the data exhibits constant statistical properties over time. This is a crucial step before building any forecasting model.</a:t>
            </a:r>
            <a:endParaRPr lang="en-US" sz="1650" dirty="0"/>
          </a:p>
        </p:txBody>
      </p:sp>
      <p:sp>
        <p:nvSpPr>
          <p:cNvPr id="5" name="Text 3">
            <a:extLst>
              <a:ext uri="{FF2B5EF4-FFF2-40B4-BE49-F238E27FC236}">
                <a16:creationId xmlns:a16="http://schemas.microsoft.com/office/drawing/2014/main" id="{763B4B5B-E857-AB41-9622-AFCC1F8674EC}"/>
              </a:ext>
            </a:extLst>
          </p:cNvPr>
          <p:cNvSpPr/>
          <p:nvPr/>
        </p:nvSpPr>
        <p:spPr>
          <a:xfrm>
            <a:off x="538281" y="4722734"/>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ea typeface="FangSong" panose="020B0503020204020204" pitchFamily="49" charset="-122"/>
                <a:cs typeface="Brygada 1918 Bold" pitchFamily="34" charset="-120"/>
              </a:rPr>
              <a:t>Differencing</a:t>
            </a:r>
            <a:endParaRPr lang="en-US" sz="2200" dirty="0"/>
          </a:p>
        </p:txBody>
      </p:sp>
      <p:sp>
        <p:nvSpPr>
          <p:cNvPr id="6" name="Text 4">
            <a:extLst>
              <a:ext uri="{FF2B5EF4-FFF2-40B4-BE49-F238E27FC236}">
                <a16:creationId xmlns:a16="http://schemas.microsoft.com/office/drawing/2014/main" id="{93157430-FB3B-054D-8233-5077E0FC50E2}"/>
              </a:ext>
            </a:extLst>
          </p:cNvPr>
          <p:cNvSpPr/>
          <p:nvPr/>
        </p:nvSpPr>
        <p:spPr>
          <a:xfrm>
            <a:off x="538281" y="5293639"/>
            <a:ext cx="6304836"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Differencing is a technique used to transform non-stationary time series into stationary ones. It involves subtracting the value of a series at time t-1 from the value at time t.</a:t>
            </a:r>
            <a:endParaRPr lang="en-US" sz="1650" dirty="0"/>
          </a:p>
        </p:txBody>
      </p:sp>
      <p:graphicFrame>
        <p:nvGraphicFramePr>
          <p:cNvPr id="15" name="Table 14">
            <a:extLst>
              <a:ext uri="{FF2B5EF4-FFF2-40B4-BE49-F238E27FC236}">
                <a16:creationId xmlns:a16="http://schemas.microsoft.com/office/drawing/2014/main" id="{525B7CA4-1F41-3247-8CEE-3DB0D18E9F20}"/>
              </a:ext>
            </a:extLst>
          </p:cNvPr>
          <p:cNvGraphicFramePr>
            <a:graphicFrameLocks noGrp="1"/>
          </p:cNvGraphicFramePr>
          <p:nvPr>
            <p:extLst>
              <p:ext uri="{D42A27DB-BD31-4B8C-83A1-F6EECF244321}">
                <p14:modId xmlns:p14="http://schemas.microsoft.com/office/powerpoint/2010/main" val="2070555667"/>
              </p:ext>
            </p:extLst>
          </p:nvPr>
        </p:nvGraphicFramePr>
        <p:xfrm>
          <a:off x="7054095" y="2347734"/>
          <a:ext cx="6720204" cy="3907770"/>
        </p:xfrm>
        <a:graphic>
          <a:graphicData uri="http://schemas.openxmlformats.org/drawingml/2006/table">
            <a:tbl>
              <a:tblPr>
                <a:tableStyleId>{775DCB02-9BB8-47FD-8907-85C794F793BA}</a:tableStyleId>
              </a:tblPr>
              <a:tblGrid>
                <a:gridCol w="2240068">
                  <a:extLst>
                    <a:ext uri="{9D8B030D-6E8A-4147-A177-3AD203B41FA5}">
                      <a16:colId xmlns:a16="http://schemas.microsoft.com/office/drawing/2014/main" val="1962459974"/>
                    </a:ext>
                  </a:extLst>
                </a:gridCol>
                <a:gridCol w="2240068">
                  <a:extLst>
                    <a:ext uri="{9D8B030D-6E8A-4147-A177-3AD203B41FA5}">
                      <a16:colId xmlns:a16="http://schemas.microsoft.com/office/drawing/2014/main" val="2827104300"/>
                    </a:ext>
                  </a:extLst>
                </a:gridCol>
                <a:gridCol w="2240068">
                  <a:extLst>
                    <a:ext uri="{9D8B030D-6E8A-4147-A177-3AD203B41FA5}">
                      <a16:colId xmlns:a16="http://schemas.microsoft.com/office/drawing/2014/main" val="1402097117"/>
                    </a:ext>
                  </a:extLst>
                </a:gridCol>
              </a:tblGrid>
              <a:tr h="651295">
                <a:tc>
                  <a:txBody>
                    <a:bodyPr/>
                    <a:lstStyle/>
                    <a:p>
                      <a:r>
                        <a:rPr lang="en-US" sz="1800" b="1" dirty="0"/>
                        <a:t>Commodity</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a:t>p-value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a:t>Stationarity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9996636"/>
                  </a:ext>
                </a:extLst>
              </a:tr>
              <a:tr h="651295">
                <a:tc>
                  <a:txBody>
                    <a:bodyPr/>
                    <a:lstStyle/>
                    <a:p>
                      <a:r>
                        <a:rPr lang="en-US" sz="1800" b="1"/>
                        <a:t>Gold</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0.9388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Non-stationary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3008035"/>
                  </a:ext>
                </a:extLst>
              </a:tr>
              <a:tr h="651295">
                <a:tc>
                  <a:txBody>
                    <a:bodyPr/>
                    <a:lstStyle/>
                    <a:p>
                      <a:r>
                        <a:rPr lang="en-US" sz="1800" b="1"/>
                        <a:t>Silver</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t>0.5071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Non-stationary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1301834"/>
                  </a:ext>
                </a:extLst>
              </a:tr>
              <a:tr h="651295">
                <a:tc>
                  <a:txBody>
                    <a:bodyPr/>
                    <a:lstStyle/>
                    <a:p>
                      <a:r>
                        <a:rPr lang="en-US" sz="1800" b="1"/>
                        <a:t>Copper</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0.3884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Non-stationary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1567499"/>
                  </a:ext>
                </a:extLst>
              </a:tr>
              <a:tr h="651295">
                <a:tc>
                  <a:txBody>
                    <a:bodyPr/>
                    <a:lstStyle/>
                    <a:p>
                      <a:r>
                        <a:rPr lang="en-US" sz="1800" b="1"/>
                        <a:t>Palladium</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0.5622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Non-stationary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235716"/>
                  </a:ext>
                </a:extLst>
              </a:tr>
              <a:tr h="651295">
                <a:tc>
                  <a:txBody>
                    <a:bodyPr/>
                    <a:lstStyle/>
                    <a:p>
                      <a:r>
                        <a:rPr lang="en-US" sz="1800" b="1"/>
                        <a:t>Platinum</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t>0.1217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t>Non-stationary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7481014"/>
                  </a:ext>
                </a:extLst>
              </a:tr>
            </a:tbl>
          </a:graphicData>
        </a:graphic>
      </p:graphicFrame>
    </p:spTree>
    <p:extLst>
      <p:ext uri="{BB962C8B-B14F-4D97-AF65-F5344CB8AC3E}">
        <p14:creationId xmlns:p14="http://schemas.microsoft.com/office/powerpoint/2010/main" val="170659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4FFE2E28-1892-7E49-8E93-76A358432CBB}"/>
              </a:ext>
            </a:extLst>
          </p:cNvPr>
          <p:cNvSpPr/>
          <p:nvPr/>
        </p:nvSpPr>
        <p:spPr>
          <a:xfrm>
            <a:off x="749260" y="1399937"/>
            <a:ext cx="7645479"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Statistical Modeling with ARIMA: Capturing Linear Trends</a:t>
            </a:r>
            <a:endParaRPr lang="en-US" sz="4450" dirty="0"/>
          </a:p>
        </p:txBody>
      </p:sp>
      <p:sp>
        <p:nvSpPr>
          <p:cNvPr id="4" name="Shape 1">
            <a:extLst>
              <a:ext uri="{FF2B5EF4-FFF2-40B4-BE49-F238E27FC236}">
                <a16:creationId xmlns:a16="http://schemas.microsoft.com/office/drawing/2014/main" id="{607576F9-3006-CC4A-9176-C998670593E5}"/>
              </a:ext>
            </a:extLst>
          </p:cNvPr>
          <p:cNvSpPr/>
          <p:nvPr/>
        </p:nvSpPr>
        <p:spPr>
          <a:xfrm>
            <a:off x="749260" y="3861673"/>
            <a:ext cx="5497977" cy="2967871"/>
          </a:xfrm>
          <a:prstGeom prst="roundRect">
            <a:avLst>
              <a:gd name="adj" fmla="val 1082"/>
            </a:avLst>
          </a:prstGeom>
          <a:solidFill>
            <a:srgbClr val="4D1529"/>
          </a:solidFill>
          <a:ln/>
        </p:spPr>
        <p:txBody>
          <a:bodyPr/>
          <a:lstStyle/>
          <a:p>
            <a:endParaRPr lang="en-US"/>
          </a:p>
        </p:txBody>
      </p:sp>
      <p:sp>
        <p:nvSpPr>
          <p:cNvPr id="5" name="Text 2">
            <a:extLst>
              <a:ext uri="{FF2B5EF4-FFF2-40B4-BE49-F238E27FC236}">
                <a16:creationId xmlns:a16="http://schemas.microsoft.com/office/drawing/2014/main" id="{D0AC2DB2-5E25-8344-AC58-E52BB278E38C}"/>
              </a:ext>
            </a:extLst>
          </p:cNvPr>
          <p:cNvSpPr/>
          <p:nvPr/>
        </p:nvSpPr>
        <p:spPr>
          <a:xfrm>
            <a:off x="963335" y="4075748"/>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ea typeface="FangSong" panose="020B0503020204020204" pitchFamily="49" charset="-122"/>
                <a:cs typeface="Brygada 1918 Bold" pitchFamily="34" charset="-120"/>
              </a:rPr>
              <a:t>ARIMA Methodology</a:t>
            </a:r>
            <a:endParaRPr lang="en-US" sz="2200" dirty="0"/>
          </a:p>
        </p:txBody>
      </p:sp>
      <p:sp>
        <p:nvSpPr>
          <p:cNvPr id="6" name="Text 3">
            <a:extLst>
              <a:ext uri="{FF2B5EF4-FFF2-40B4-BE49-F238E27FC236}">
                <a16:creationId xmlns:a16="http://schemas.microsoft.com/office/drawing/2014/main" id="{1BFBCBA3-F943-3F45-868A-0F7A8EA92837}"/>
              </a:ext>
            </a:extLst>
          </p:cNvPr>
          <p:cNvSpPr/>
          <p:nvPr/>
        </p:nvSpPr>
        <p:spPr>
          <a:xfrm>
            <a:off x="963335" y="4560927"/>
            <a:ext cx="5102418"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ARIMA models capture linear trends and dependencies in time series data. They are defined by three parameters: p (AR), d (I), and q (MA).</a:t>
            </a:r>
            <a:endParaRPr lang="en-US" sz="1650" dirty="0"/>
          </a:p>
        </p:txBody>
      </p:sp>
      <p:sp>
        <p:nvSpPr>
          <p:cNvPr id="7" name="Shape 4">
            <a:extLst>
              <a:ext uri="{FF2B5EF4-FFF2-40B4-BE49-F238E27FC236}">
                <a16:creationId xmlns:a16="http://schemas.microsoft.com/office/drawing/2014/main" id="{A717E846-914B-1D46-8FDF-FE5B2231192D}"/>
              </a:ext>
            </a:extLst>
          </p:cNvPr>
          <p:cNvSpPr/>
          <p:nvPr/>
        </p:nvSpPr>
        <p:spPr>
          <a:xfrm>
            <a:off x="7203518" y="3861673"/>
            <a:ext cx="5395657" cy="2967871"/>
          </a:xfrm>
          <a:prstGeom prst="roundRect">
            <a:avLst>
              <a:gd name="adj" fmla="val 1082"/>
            </a:avLst>
          </a:prstGeom>
          <a:solidFill>
            <a:srgbClr val="4D1529"/>
          </a:solidFill>
          <a:ln/>
        </p:spPr>
        <p:txBody>
          <a:bodyPr/>
          <a:lstStyle/>
          <a:p>
            <a:endParaRPr lang="en-US"/>
          </a:p>
        </p:txBody>
      </p:sp>
      <p:sp>
        <p:nvSpPr>
          <p:cNvPr id="8" name="Text 5">
            <a:extLst>
              <a:ext uri="{FF2B5EF4-FFF2-40B4-BE49-F238E27FC236}">
                <a16:creationId xmlns:a16="http://schemas.microsoft.com/office/drawing/2014/main" id="{5477B29C-E234-7048-88F1-5D3E8F27EE7D}"/>
              </a:ext>
            </a:extLst>
          </p:cNvPr>
          <p:cNvSpPr/>
          <p:nvPr/>
        </p:nvSpPr>
        <p:spPr>
          <a:xfrm>
            <a:off x="7559506" y="4075748"/>
            <a:ext cx="4194858"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ea typeface="FangSong" panose="020B0503020204020204" pitchFamily="49" charset="-122"/>
                <a:cs typeface="Brygada 1918 Bold" pitchFamily="34" charset="-120"/>
              </a:rPr>
              <a:t>Model Diagnostics</a:t>
            </a:r>
            <a:endParaRPr lang="en-US" sz="2200" dirty="0"/>
          </a:p>
        </p:txBody>
      </p:sp>
      <p:sp>
        <p:nvSpPr>
          <p:cNvPr id="9" name="Text 6">
            <a:extLst>
              <a:ext uri="{FF2B5EF4-FFF2-40B4-BE49-F238E27FC236}">
                <a16:creationId xmlns:a16="http://schemas.microsoft.com/office/drawing/2014/main" id="{8ED7A77C-4051-1E43-83E7-C46129E70E8F}"/>
              </a:ext>
            </a:extLst>
          </p:cNvPr>
          <p:cNvSpPr/>
          <p:nvPr/>
        </p:nvSpPr>
        <p:spPr>
          <a:xfrm>
            <a:off x="7559505" y="4560927"/>
            <a:ext cx="4886107" cy="2054543"/>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After fitting the model, it's crucial to analyze its residuals to assess the model's accuracy and identify potential biases or inconsistencies.</a:t>
            </a:r>
            <a:endParaRPr lang="en-US" sz="1650" dirty="0"/>
          </a:p>
        </p:txBody>
      </p:sp>
    </p:spTree>
    <p:extLst>
      <p:ext uri="{BB962C8B-B14F-4D97-AF65-F5344CB8AC3E}">
        <p14:creationId xmlns:p14="http://schemas.microsoft.com/office/powerpoint/2010/main" val="1002387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B177F6A-3BA2-E14A-80D6-9B063AEEB0E6}"/>
              </a:ext>
            </a:extLst>
          </p:cNvPr>
          <p:cNvPicPr>
            <a:picLocks noChangeAspect="1"/>
          </p:cNvPicPr>
          <p:nvPr/>
        </p:nvPicPr>
        <p:blipFill>
          <a:blip r:embed="rId2"/>
          <a:stretch>
            <a:fillRect/>
          </a:stretch>
        </p:blipFill>
        <p:spPr>
          <a:xfrm>
            <a:off x="0" y="0"/>
            <a:ext cx="5486400" cy="8233053"/>
          </a:xfrm>
          <a:prstGeom prst="rect">
            <a:avLst/>
          </a:prstGeom>
        </p:spPr>
      </p:pic>
      <p:sp>
        <p:nvSpPr>
          <p:cNvPr id="3" name="Text 0">
            <a:extLst>
              <a:ext uri="{FF2B5EF4-FFF2-40B4-BE49-F238E27FC236}">
                <a16:creationId xmlns:a16="http://schemas.microsoft.com/office/drawing/2014/main" id="{9F8E002C-9F59-D343-A399-290A4385B6BD}"/>
              </a:ext>
            </a:extLst>
          </p:cNvPr>
          <p:cNvSpPr/>
          <p:nvPr/>
        </p:nvSpPr>
        <p:spPr>
          <a:xfrm>
            <a:off x="6110168" y="1216223"/>
            <a:ext cx="7896463" cy="1056204"/>
          </a:xfrm>
          <a:prstGeom prst="rect">
            <a:avLst/>
          </a:prstGeom>
          <a:noFill/>
          <a:ln/>
        </p:spPr>
        <p:txBody>
          <a:bodyPr wrap="square" lIns="0" tIns="0" rIns="0" bIns="0" rtlCol="0" anchor="t"/>
          <a:lstStyle/>
          <a:p>
            <a:pPr marL="0" indent="0">
              <a:lnSpc>
                <a:spcPts val="4650"/>
              </a:lnSpc>
              <a:buNone/>
            </a:pPr>
            <a:r>
              <a:rPr lang="en-US" sz="3700" b="1" dirty="0">
                <a:solidFill>
                  <a:srgbClr val="FFB393"/>
                </a:solidFill>
                <a:ea typeface="FangSong" panose="020B0503020204020204" pitchFamily="49" charset="-122"/>
                <a:cs typeface="Brygada 1918 Bold" pitchFamily="34" charset="-120"/>
              </a:rPr>
              <a:t>ARIMA : Performance of the Model</a:t>
            </a:r>
            <a:endParaRPr lang="en-US" sz="3700" dirty="0"/>
          </a:p>
        </p:txBody>
      </p:sp>
      <p:sp>
        <p:nvSpPr>
          <p:cNvPr id="4" name="Shape 1">
            <a:extLst>
              <a:ext uri="{FF2B5EF4-FFF2-40B4-BE49-F238E27FC236}">
                <a16:creationId xmlns:a16="http://schemas.microsoft.com/office/drawing/2014/main" id="{63E780FF-07AA-6F48-AA99-5006773403A8}"/>
              </a:ext>
            </a:extLst>
          </p:cNvPr>
          <p:cNvSpPr/>
          <p:nvPr/>
        </p:nvSpPr>
        <p:spPr>
          <a:xfrm>
            <a:off x="6366034" y="2539722"/>
            <a:ext cx="22860" cy="5203269"/>
          </a:xfrm>
          <a:prstGeom prst="roundRect">
            <a:avLst>
              <a:gd name="adj" fmla="val 116949"/>
            </a:avLst>
          </a:prstGeom>
          <a:solidFill>
            <a:srgbClr val="662E42"/>
          </a:solidFill>
          <a:ln/>
        </p:spPr>
        <p:txBody>
          <a:bodyPr/>
          <a:lstStyle/>
          <a:p>
            <a:endParaRPr lang="en-US"/>
          </a:p>
        </p:txBody>
      </p:sp>
      <p:sp>
        <p:nvSpPr>
          <p:cNvPr id="5" name="Shape 2">
            <a:extLst>
              <a:ext uri="{FF2B5EF4-FFF2-40B4-BE49-F238E27FC236}">
                <a16:creationId xmlns:a16="http://schemas.microsoft.com/office/drawing/2014/main" id="{5732694E-9B97-BA48-86C9-BC59D46AD4D6}"/>
              </a:ext>
            </a:extLst>
          </p:cNvPr>
          <p:cNvSpPr/>
          <p:nvPr/>
        </p:nvSpPr>
        <p:spPr>
          <a:xfrm>
            <a:off x="6555105" y="2929295"/>
            <a:ext cx="623768" cy="22860"/>
          </a:xfrm>
          <a:prstGeom prst="roundRect">
            <a:avLst>
              <a:gd name="adj" fmla="val 116949"/>
            </a:avLst>
          </a:prstGeom>
          <a:solidFill>
            <a:srgbClr val="662E42"/>
          </a:solidFill>
          <a:ln/>
        </p:spPr>
        <p:txBody>
          <a:bodyPr/>
          <a:lstStyle/>
          <a:p>
            <a:endParaRPr lang="en-US"/>
          </a:p>
        </p:txBody>
      </p:sp>
      <p:sp>
        <p:nvSpPr>
          <p:cNvPr id="6" name="Shape 3">
            <a:extLst>
              <a:ext uri="{FF2B5EF4-FFF2-40B4-BE49-F238E27FC236}">
                <a16:creationId xmlns:a16="http://schemas.microsoft.com/office/drawing/2014/main" id="{C824D2B4-D88D-E946-BB8A-33F3B6795031}"/>
              </a:ext>
            </a:extLst>
          </p:cNvPr>
          <p:cNvSpPr/>
          <p:nvPr/>
        </p:nvSpPr>
        <p:spPr>
          <a:xfrm>
            <a:off x="6176963" y="2740223"/>
            <a:ext cx="401003" cy="401003"/>
          </a:xfrm>
          <a:prstGeom prst="roundRect">
            <a:avLst>
              <a:gd name="adj" fmla="val 6667"/>
            </a:avLst>
          </a:prstGeom>
          <a:solidFill>
            <a:srgbClr val="4D1529"/>
          </a:solidFill>
          <a:ln/>
        </p:spPr>
        <p:txBody>
          <a:bodyPr/>
          <a:lstStyle/>
          <a:p>
            <a:endParaRPr lang="en-US"/>
          </a:p>
        </p:txBody>
      </p:sp>
      <p:sp>
        <p:nvSpPr>
          <p:cNvPr id="7" name="Text 4">
            <a:extLst>
              <a:ext uri="{FF2B5EF4-FFF2-40B4-BE49-F238E27FC236}">
                <a16:creationId xmlns:a16="http://schemas.microsoft.com/office/drawing/2014/main" id="{6075E87B-57F4-D346-BAC4-51665151D02A}"/>
              </a:ext>
            </a:extLst>
          </p:cNvPr>
          <p:cNvSpPr/>
          <p:nvPr/>
        </p:nvSpPr>
        <p:spPr>
          <a:xfrm>
            <a:off x="6306145" y="2798088"/>
            <a:ext cx="142518" cy="285155"/>
          </a:xfrm>
          <a:prstGeom prst="rect">
            <a:avLst/>
          </a:prstGeom>
          <a:noFill/>
          <a:ln/>
        </p:spPr>
        <p:txBody>
          <a:bodyPr wrap="none" lIns="0" tIns="0" rIns="0" bIns="0" rtlCol="0" anchor="t"/>
          <a:lstStyle/>
          <a:p>
            <a:pPr marL="0" indent="0" algn="ctr">
              <a:lnSpc>
                <a:spcPts val="2200"/>
              </a:lnSpc>
              <a:buNone/>
            </a:pPr>
            <a:r>
              <a:rPr lang="en-US" sz="2200" b="1" dirty="0">
                <a:solidFill>
                  <a:srgbClr val="F4CAB8"/>
                </a:solidFill>
                <a:ea typeface="FangSong" panose="020B0503020204020204" pitchFamily="49" charset="-122"/>
                <a:cs typeface="Brygada 1918 Bold" pitchFamily="34" charset="-120"/>
              </a:rPr>
              <a:t>1</a:t>
            </a:r>
            <a:endParaRPr lang="en-US" sz="2200" dirty="0"/>
          </a:p>
        </p:txBody>
      </p:sp>
      <p:sp>
        <p:nvSpPr>
          <p:cNvPr id="8" name="Text 5">
            <a:extLst>
              <a:ext uri="{FF2B5EF4-FFF2-40B4-BE49-F238E27FC236}">
                <a16:creationId xmlns:a16="http://schemas.microsoft.com/office/drawing/2014/main" id="{92A4406B-1E0E-C440-8DB6-245DC91E863D}"/>
              </a:ext>
            </a:extLst>
          </p:cNvPr>
          <p:cNvSpPr/>
          <p:nvPr/>
        </p:nvSpPr>
        <p:spPr>
          <a:xfrm>
            <a:off x="7357705" y="2717840"/>
            <a:ext cx="2376368" cy="297061"/>
          </a:xfrm>
          <a:prstGeom prst="rect">
            <a:avLst/>
          </a:prstGeom>
          <a:noFill/>
          <a:ln/>
        </p:spPr>
        <p:txBody>
          <a:bodyPr wrap="none" lIns="0" tIns="0" rIns="0" bIns="0" rtlCol="0" anchor="t"/>
          <a:lstStyle/>
          <a:p>
            <a:pPr marL="0" indent="0" algn="l">
              <a:lnSpc>
                <a:spcPts val="2300"/>
              </a:lnSpc>
              <a:buNone/>
            </a:pPr>
            <a:r>
              <a:rPr lang="en-US" sz="1850" b="1" dirty="0">
                <a:solidFill>
                  <a:srgbClr val="F4CAB8"/>
                </a:solidFill>
                <a:ea typeface="FangSong" panose="020B0503020204020204" pitchFamily="49" charset="-122"/>
                <a:cs typeface="Brygada 1918 Bold" pitchFamily="34" charset="-120"/>
              </a:rPr>
              <a:t>ARIMA</a:t>
            </a:r>
            <a:endParaRPr lang="en-US" sz="1850" dirty="0"/>
          </a:p>
        </p:txBody>
      </p:sp>
      <p:sp>
        <p:nvSpPr>
          <p:cNvPr id="9" name="Text 6">
            <a:extLst>
              <a:ext uri="{FF2B5EF4-FFF2-40B4-BE49-F238E27FC236}">
                <a16:creationId xmlns:a16="http://schemas.microsoft.com/office/drawing/2014/main" id="{7C29C00A-04D8-534B-9E8A-63FCF1F56779}"/>
              </a:ext>
            </a:extLst>
          </p:cNvPr>
          <p:cNvSpPr/>
          <p:nvPr/>
        </p:nvSpPr>
        <p:spPr>
          <a:xfrm>
            <a:off x="7357705" y="3121819"/>
            <a:ext cx="6648926" cy="855464"/>
          </a:xfrm>
          <a:prstGeom prst="rect">
            <a:avLst/>
          </a:prstGeom>
          <a:noFill/>
          <a:ln/>
        </p:spPr>
        <p:txBody>
          <a:bodyPr wrap="square" lIns="0" tIns="0" rIns="0" bIns="0" rtlCol="0" anchor="t"/>
          <a:lstStyle/>
          <a:p>
            <a:pPr marL="0" indent="0" algn="l">
              <a:lnSpc>
                <a:spcPts val="2200"/>
              </a:lnSpc>
              <a:buNone/>
            </a:pPr>
            <a:r>
              <a:rPr lang="en-US" sz="1400" dirty="0">
                <a:solidFill>
                  <a:schemeClr val="accent2">
                    <a:lumMod val="40000"/>
                    <a:lumOff val="60000"/>
                  </a:schemeClr>
                </a:solidFill>
                <a:ea typeface="Montserrat Medium" pitchFamily="34" charset="-122"/>
                <a:cs typeface="Montserrat Medium" pitchFamily="34" charset="-120"/>
              </a:rPr>
              <a:t>ARIMA models are best suited for capturing linear trends and seasonal patterns in time series data. They are often used as a baseline model for comparison.</a:t>
            </a:r>
            <a:endParaRPr lang="en-US" sz="1400" dirty="0">
              <a:solidFill>
                <a:schemeClr val="accent2">
                  <a:lumMod val="40000"/>
                  <a:lumOff val="60000"/>
                </a:schemeClr>
              </a:solidFill>
            </a:endParaRPr>
          </a:p>
        </p:txBody>
      </p:sp>
      <p:sp>
        <p:nvSpPr>
          <p:cNvPr id="10" name="Shape 7">
            <a:extLst>
              <a:ext uri="{FF2B5EF4-FFF2-40B4-BE49-F238E27FC236}">
                <a16:creationId xmlns:a16="http://schemas.microsoft.com/office/drawing/2014/main" id="{037ABA26-20CE-FE42-8573-2F4F9DD81D35}"/>
              </a:ext>
            </a:extLst>
          </p:cNvPr>
          <p:cNvSpPr/>
          <p:nvPr/>
        </p:nvSpPr>
        <p:spPr>
          <a:xfrm>
            <a:off x="6555105" y="4723090"/>
            <a:ext cx="623768" cy="22860"/>
          </a:xfrm>
          <a:prstGeom prst="roundRect">
            <a:avLst>
              <a:gd name="adj" fmla="val 116949"/>
            </a:avLst>
          </a:prstGeom>
          <a:solidFill>
            <a:srgbClr val="662E42"/>
          </a:solidFill>
          <a:ln/>
        </p:spPr>
        <p:txBody>
          <a:bodyPr/>
          <a:lstStyle/>
          <a:p>
            <a:endParaRPr lang="en-US"/>
          </a:p>
        </p:txBody>
      </p:sp>
      <p:sp>
        <p:nvSpPr>
          <p:cNvPr id="11" name="Shape 8">
            <a:extLst>
              <a:ext uri="{FF2B5EF4-FFF2-40B4-BE49-F238E27FC236}">
                <a16:creationId xmlns:a16="http://schemas.microsoft.com/office/drawing/2014/main" id="{0FB802B7-803B-8A43-A168-E229D3B4482B}"/>
              </a:ext>
            </a:extLst>
          </p:cNvPr>
          <p:cNvSpPr/>
          <p:nvPr/>
        </p:nvSpPr>
        <p:spPr>
          <a:xfrm>
            <a:off x="6176963" y="4534019"/>
            <a:ext cx="401003" cy="401003"/>
          </a:xfrm>
          <a:prstGeom prst="roundRect">
            <a:avLst>
              <a:gd name="adj" fmla="val 6667"/>
            </a:avLst>
          </a:prstGeom>
          <a:solidFill>
            <a:srgbClr val="4D1529"/>
          </a:solidFill>
          <a:ln/>
        </p:spPr>
        <p:txBody>
          <a:bodyPr/>
          <a:lstStyle/>
          <a:p>
            <a:endParaRPr lang="en-US"/>
          </a:p>
        </p:txBody>
      </p:sp>
      <p:sp>
        <p:nvSpPr>
          <p:cNvPr id="12" name="Text 9">
            <a:extLst>
              <a:ext uri="{FF2B5EF4-FFF2-40B4-BE49-F238E27FC236}">
                <a16:creationId xmlns:a16="http://schemas.microsoft.com/office/drawing/2014/main" id="{64672476-9084-114F-880C-29BD6E762553}"/>
              </a:ext>
            </a:extLst>
          </p:cNvPr>
          <p:cNvSpPr/>
          <p:nvPr/>
        </p:nvSpPr>
        <p:spPr>
          <a:xfrm>
            <a:off x="6296144" y="4591883"/>
            <a:ext cx="162520" cy="285155"/>
          </a:xfrm>
          <a:prstGeom prst="rect">
            <a:avLst/>
          </a:prstGeom>
          <a:noFill/>
          <a:ln/>
        </p:spPr>
        <p:txBody>
          <a:bodyPr wrap="none" lIns="0" tIns="0" rIns="0" bIns="0" rtlCol="0" anchor="t"/>
          <a:lstStyle/>
          <a:p>
            <a:pPr marL="0" indent="0" algn="ctr">
              <a:lnSpc>
                <a:spcPts val="2200"/>
              </a:lnSpc>
              <a:buNone/>
            </a:pPr>
            <a:r>
              <a:rPr lang="en-US" sz="2200" b="1" dirty="0">
                <a:solidFill>
                  <a:srgbClr val="F4CAB8"/>
                </a:solidFill>
                <a:ea typeface="FangSong" panose="020B0503020204020204" pitchFamily="49" charset="-122"/>
                <a:cs typeface="Brygada 1918 Bold" pitchFamily="34" charset="-120"/>
              </a:rPr>
              <a:t>2</a:t>
            </a:r>
            <a:endParaRPr lang="en-US" sz="2200" dirty="0"/>
          </a:p>
        </p:txBody>
      </p:sp>
      <p:sp>
        <p:nvSpPr>
          <p:cNvPr id="13" name="Text 10">
            <a:extLst>
              <a:ext uri="{FF2B5EF4-FFF2-40B4-BE49-F238E27FC236}">
                <a16:creationId xmlns:a16="http://schemas.microsoft.com/office/drawing/2014/main" id="{E9D4010B-9596-0447-AC7C-529533944028}"/>
              </a:ext>
            </a:extLst>
          </p:cNvPr>
          <p:cNvSpPr/>
          <p:nvPr/>
        </p:nvSpPr>
        <p:spPr>
          <a:xfrm>
            <a:off x="7357705" y="4511635"/>
            <a:ext cx="2376368" cy="297061"/>
          </a:xfrm>
          <a:prstGeom prst="rect">
            <a:avLst/>
          </a:prstGeom>
          <a:noFill/>
          <a:ln/>
        </p:spPr>
        <p:txBody>
          <a:bodyPr wrap="none" lIns="0" tIns="0" rIns="0" bIns="0" rtlCol="0" anchor="t"/>
          <a:lstStyle/>
          <a:p>
            <a:pPr marL="0" indent="0" algn="l">
              <a:lnSpc>
                <a:spcPts val="2300"/>
              </a:lnSpc>
              <a:buNone/>
            </a:pPr>
            <a:r>
              <a:rPr lang="en-US" sz="1850" b="1" dirty="0">
                <a:solidFill>
                  <a:srgbClr val="F4CAB8"/>
                </a:solidFill>
                <a:ea typeface="FangSong" panose="020B0503020204020204" pitchFamily="49" charset="-122"/>
                <a:cs typeface="Brygada 1918 Bold" pitchFamily="34" charset="-120"/>
              </a:rPr>
              <a:t>Residuals</a:t>
            </a:r>
            <a:endParaRPr lang="en-US" sz="1850" dirty="0"/>
          </a:p>
        </p:txBody>
      </p:sp>
      <p:sp>
        <p:nvSpPr>
          <p:cNvPr id="14" name="Text 11">
            <a:extLst>
              <a:ext uri="{FF2B5EF4-FFF2-40B4-BE49-F238E27FC236}">
                <a16:creationId xmlns:a16="http://schemas.microsoft.com/office/drawing/2014/main" id="{33CD24EB-0AF7-6A4D-BBB9-CA96954F186B}"/>
              </a:ext>
            </a:extLst>
          </p:cNvPr>
          <p:cNvSpPr/>
          <p:nvPr/>
        </p:nvSpPr>
        <p:spPr>
          <a:xfrm>
            <a:off x="7357705" y="4915614"/>
            <a:ext cx="6648926" cy="855464"/>
          </a:xfrm>
          <a:prstGeom prst="rect">
            <a:avLst/>
          </a:prstGeom>
          <a:noFill/>
          <a:ln/>
        </p:spPr>
        <p:txBody>
          <a:bodyPr wrap="square" lIns="0" tIns="0" rIns="0" bIns="0" rtlCol="0" anchor="t"/>
          <a:lstStyle/>
          <a:p>
            <a:pPr marL="0" indent="0" algn="l">
              <a:lnSpc>
                <a:spcPts val="2200"/>
              </a:lnSpc>
              <a:buNone/>
            </a:pPr>
            <a:r>
              <a:rPr lang="en-US" sz="1400" dirty="0">
                <a:solidFill>
                  <a:schemeClr val="accent2">
                    <a:lumMod val="40000"/>
                    <a:lumOff val="60000"/>
                  </a:schemeClr>
                </a:solidFill>
              </a:rPr>
              <a:t>Residuals in machine learning are the differences between observed values and model predictions, measuring prediction errors to evaluate model performance and guide improvements.</a:t>
            </a:r>
          </a:p>
        </p:txBody>
      </p:sp>
      <p:sp>
        <p:nvSpPr>
          <p:cNvPr id="15" name="Shape 12">
            <a:extLst>
              <a:ext uri="{FF2B5EF4-FFF2-40B4-BE49-F238E27FC236}">
                <a16:creationId xmlns:a16="http://schemas.microsoft.com/office/drawing/2014/main" id="{F1EE1F36-4DC5-A84C-83B4-06DC654AB6FD}"/>
              </a:ext>
            </a:extLst>
          </p:cNvPr>
          <p:cNvSpPr/>
          <p:nvPr/>
        </p:nvSpPr>
        <p:spPr>
          <a:xfrm>
            <a:off x="6555105" y="6516886"/>
            <a:ext cx="623768" cy="22860"/>
          </a:xfrm>
          <a:prstGeom prst="roundRect">
            <a:avLst>
              <a:gd name="adj" fmla="val 116949"/>
            </a:avLst>
          </a:prstGeom>
          <a:solidFill>
            <a:srgbClr val="662E42"/>
          </a:solidFill>
          <a:ln/>
        </p:spPr>
        <p:txBody>
          <a:bodyPr/>
          <a:lstStyle/>
          <a:p>
            <a:endParaRPr lang="en-US"/>
          </a:p>
        </p:txBody>
      </p:sp>
      <p:sp>
        <p:nvSpPr>
          <p:cNvPr id="16" name="Shape 13">
            <a:extLst>
              <a:ext uri="{FF2B5EF4-FFF2-40B4-BE49-F238E27FC236}">
                <a16:creationId xmlns:a16="http://schemas.microsoft.com/office/drawing/2014/main" id="{D89719FF-EEEB-3A4B-81B6-6A4E34948170}"/>
              </a:ext>
            </a:extLst>
          </p:cNvPr>
          <p:cNvSpPr/>
          <p:nvPr/>
        </p:nvSpPr>
        <p:spPr>
          <a:xfrm>
            <a:off x="6176963" y="6327815"/>
            <a:ext cx="401003" cy="401003"/>
          </a:xfrm>
          <a:prstGeom prst="roundRect">
            <a:avLst>
              <a:gd name="adj" fmla="val 6667"/>
            </a:avLst>
          </a:prstGeom>
          <a:solidFill>
            <a:srgbClr val="4D1529"/>
          </a:solidFill>
          <a:ln/>
        </p:spPr>
        <p:txBody>
          <a:bodyPr/>
          <a:lstStyle/>
          <a:p>
            <a:endParaRPr lang="en-US"/>
          </a:p>
        </p:txBody>
      </p:sp>
      <p:sp>
        <p:nvSpPr>
          <p:cNvPr id="17" name="Text 14">
            <a:extLst>
              <a:ext uri="{FF2B5EF4-FFF2-40B4-BE49-F238E27FC236}">
                <a16:creationId xmlns:a16="http://schemas.microsoft.com/office/drawing/2014/main" id="{1C07B825-91B3-6C44-82AA-451A002D236D}"/>
              </a:ext>
            </a:extLst>
          </p:cNvPr>
          <p:cNvSpPr/>
          <p:nvPr/>
        </p:nvSpPr>
        <p:spPr>
          <a:xfrm>
            <a:off x="6290429" y="6385679"/>
            <a:ext cx="173950" cy="285155"/>
          </a:xfrm>
          <a:prstGeom prst="rect">
            <a:avLst/>
          </a:prstGeom>
          <a:noFill/>
          <a:ln/>
        </p:spPr>
        <p:txBody>
          <a:bodyPr wrap="none" lIns="0" tIns="0" rIns="0" bIns="0" rtlCol="0" anchor="t"/>
          <a:lstStyle/>
          <a:p>
            <a:pPr marL="0" indent="0" algn="ctr">
              <a:lnSpc>
                <a:spcPts val="2200"/>
              </a:lnSpc>
              <a:buNone/>
            </a:pPr>
            <a:r>
              <a:rPr lang="en-US" sz="2200" b="1" dirty="0">
                <a:solidFill>
                  <a:srgbClr val="F4CAB8"/>
                </a:solidFill>
                <a:ea typeface="FangSong" panose="020B0503020204020204" pitchFamily="49" charset="-122"/>
                <a:cs typeface="Brygada 1918 Bold" pitchFamily="34" charset="-120"/>
              </a:rPr>
              <a:t>3</a:t>
            </a:r>
            <a:endParaRPr lang="en-US" sz="2200" dirty="0"/>
          </a:p>
        </p:txBody>
      </p:sp>
      <p:sp>
        <p:nvSpPr>
          <p:cNvPr id="18" name="Text 15">
            <a:extLst>
              <a:ext uri="{FF2B5EF4-FFF2-40B4-BE49-F238E27FC236}">
                <a16:creationId xmlns:a16="http://schemas.microsoft.com/office/drawing/2014/main" id="{FF5EC200-2AD4-0748-A5AB-261F34E820E7}"/>
              </a:ext>
            </a:extLst>
          </p:cNvPr>
          <p:cNvSpPr/>
          <p:nvPr/>
        </p:nvSpPr>
        <p:spPr>
          <a:xfrm>
            <a:off x="7357705" y="6305431"/>
            <a:ext cx="2376368" cy="297061"/>
          </a:xfrm>
          <a:prstGeom prst="rect">
            <a:avLst/>
          </a:prstGeom>
          <a:noFill/>
          <a:ln/>
        </p:spPr>
        <p:txBody>
          <a:bodyPr wrap="none" lIns="0" tIns="0" rIns="0" bIns="0" rtlCol="0" anchor="t"/>
          <a:lstStyle/>
          <a:p>
            <a:pPr marL="0" indent="0" algn="l">
              <a:lnSpc>
                <a:spcPts val="2300"/>
              </a:lnSpc>
              <a:buNone/>
            </a:pPr>
            <a:r>
              <a:rPr lang="en-US" sz="1850" b="1" dirty="0">
                <a:solidFill>
                  <a:srgbClr val="F4CAB8"/>
                </a:solidFill>
                <a:ea typeface="FangSong" panose="020B0503020204020204" pitchFamily="49" charset="-122"/>
                <a:cs typeface="Brygada 1918 Bold" pitchFamily="34" charset="-120"/>
              </a:rPr>
              <a:t>Meaning of Plot</a:t>
            </a:r>
            <a:endParaRPr lang="en-US" sz="1850" dirty="0"/>
          </a:p>
        </p:txBody>
      </p:sp>
      <p:sp>
        <p:nvSpPr>
          <p:cNvPr id="19" name="Text 16">
            <a:extLst>
              <a:ext uri="{FF2B5EF4-FFF2-40B4-BE49-F238E27FC236}">
                <a16:creationId xmlns:a16="http://schemas.microsoft.com/office/drawing/2014/main" id="{E8790136-0759-D64B-BB2B-4F96DF00129C}"/>
              </a:ext>
            </a:extLst>
          </p:cNvPr>
          <p:cNvSpPr/>
          <p:nvPr/>
        </p:nvSpPr>
        <p:spPr>
          <a:xfrm>
            <a:off x="7357705" y="6709410"/>
            <a:ext cx="6648926" cy="855464"/>
          </a:xfrm>
          <a:prstGeom prst="rect">
            <a:avLst/>
          </a:prstGeom>
          <a:noFill/>
          <a:ln/>
        </p:spPr>
        <p:txBody>
          <a:bodyPr wrap="square" lIns="0" tIns="0" rIns="0" bIns="0" rtlCol="0" anchor="t"/>
          <a:lstStyle/>
          <a:p>
            <a:pPr marL="0" indent="0" algn="l">
              <a:lnSpc>
                <a:spcPts val="2200"/>
              </a:lnSpc>
              <a:buNone/>
            </a:pPr>
            <a:r>
              <a:rPr lang="en-US" sz="1400" dirty="0">
                <a:solidFill>
                  <a:srgbClr val="F4CAB8"/>
                </a:solidFill>
                <a:ea typeface="Montserrat Medium" pitchFamily="34" charset="-122"/>
                <a:cs typeface="Montserrat Medium" pitchFamily="34" charset="-120"/>
              </a:rPr>
              <a:t>The closer is a residual to zero the closer is the prediction to the original value. </a:t>
            </a:r>
            <a:endParaRPr lang="en-US" sz="1400" dirty="0"/>
          </a:p>
        </p:txBody>
      </p:sp>
      <p:pic>
        <p:nvPicPr>
          <p:cNvPr id="21" name="Picture 20">
            <a:extLst>
              <a:ext uri="{FF2B5EF4-FFF2-40B4-BE49-F238E27FC236}">
                <a16:creationId xmlns:a16="http://schemas.microsoft.com/office/drawing/2014/main" id="{55D7B4CF-6F5B-C97B-D527-EA97E9825FAB}"/>
              </a:ext>
            </a:extLst>
          </p:cNvPr>
          <p:cNvPicPr>
            <a:picLocks noChangeAspect="1"/>
          </p:cNvPicPr>
          <p:nvPr/>
        </p:nvPicPr>
        <p:blipFill>
          <a:blip r:embed="rId3"/>
          <a:stretch>
            <a:fillRect/>
          </a:stretch>
        </p:blipFill>
        <p:spPr>
          <a:xfrm>
            <a:off x="0" y="3453"/>
            <a:ext cx="5486400" cy="8229600"/>
          </a:xfrm>
          <a:prstGeom prst="rect">
            <a:avLst/>
          </a:prstGeom>
        </p:spPr>
      </p:pic>
    </p:spTree>
    <p:extLst>
      <p:ext uri="{BB962C8B-B14F-4D97-AF65-F5344CB8AC3E}">
        <p14:creationId xmlns:p14="http://schemas.microsoft.com/office/powerpoint/2010/main" val="367036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83CD302-16D1-284C-8019-54DEC02500ED}"/>
              </a:ext>
            </a:extLst>
          </p:cNvPr>
          <p:cNvSpPr/>
          <p:nvPr/>
        </p:nvSpPr>
        <p:spPr>
          <a:xfrm>
            <a:off x="749260" y="886063"/>
            <a:ext cx="7645479"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Model Performance Evaluation: Comparing the Best</a:t>
            </a:r>
            <a:endParaRPr lang="en-US" sz="4450" dirty="0"/>
          </a:p>
        </p:txBody>
      </p:sp>
      <p:pic>
        <p:nvPicPr>
          <p:cNvPr id="4" name="Image 1" descr="preencoded.png">
            <a:extLst>
              <a:ext uri="{FF2B5EF4-FFF2-40B4-BE49-F238E27FC236}">
                <a16:creationId xmlns:a16="http://schemas.microsoft.com/office/drawing/2014/main" id="{DCDF8282-FB57-2A4E-A4BA-70220CD8F5E1}"/>
              </a:ext>
            </a:extLst>
          </p:cNvPr>
          <p:cNvPicPr>
            <a:picLocks noChangeAspect="1"/>
          </p:cNvPicPr>
          <p:nvPr/>
        </p:nvPicPr>
        <p:blipFill>
          <a:blip r:embed="rId2"/>
          <a:stretch>
            <a:fillRect/>
          </a:stretch>
        </p:blipFill>
        <p:spPr>
          <a:xfrm>
            <a:off x="749260" y="3347799"/>
            <a:ext cx="1070491" cy="1712714"/>
          </a:xfrm>
          <a:prstGeom prst="rect">
            <a:avLst/>
          </a:prstGeom>
        </p:spPr>
      </p:pic>
      <p:sp>
        <p:nvSpPr>
          <p:cNvPr id="5" name="Text 1">
            <a:extLst>
              <a:ext uri="{FF2B5EF4-FFF2-40B4-BE49-F238E27FC236}">
                <a16:creationId xmlns:a16="http://schemas.microsoft.com/office/drawing/2014/main" id="{54359630-2BE0-E64D-918C-9B764B779BB3}"/>
              </a:ext>
            </a:extLst>
          </p:cNvPr>
          <p:cNvSpPr/>
          <p:nvPr/>
        </p:nvSpPr>
        <p:spPr>
          <a:xfrm>
            <a:off x="2140863" y="3561874"/>
            <a:ext cx="3720465"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MAE (Mean Absolute Error)</a:t>
            </a:r>
            <a:endParaRPr lang="en-US" sz="2200" dirty="0"/>
          </a:p>
        </p:txBody>
      </p:sp>
      <p:sp>
        <p:nvSpPr>
          <p:cNvPr id="6" name="Text 2">
            <a:extLst>
              <a:ext uri="{FF2B5EF4-FFF2-40B4-BE49-F238E27FC236}">
                <a16:creationId xmlns:a16="http://schemas.microsoft.com/office/drawing/2014/main" id="{98A75AF8-69A4-0241-9269-2D39E854D589}"/>
              </a:ext>
            </a:extLst>
          </p:cNvPr>
          <p:cNvSpPr/>
          <p:nvPr/>
        </p:nvSpPr>
        <p:spPr>
          <a:xfrm>
            <a:off x="2140863" y="4047053"/>
            <a:ext cx="6253877"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Measures the average absolute difference between predicted and actual values.</a:t>
            </a:r>
            <a:endParaRPr lang="en-US" sz="1650" dirty="0"/>
          </a:p>
        </p:txBody>
      </p:sp>
      <p:pic>
        <p:nvPicPr>
          <p:cNvPr id="7" name="Image 2" descr="preencoded.png">
            <a:extLst>
              <a:ext uri="{FF2B5EF4-FFF2-40B4-BE49-F238E27FC236}">
                <a16:creationId xmlns:a16="http://schemas.microsoft.com/office/drawing/2014/main" id="{03CA3527-58C2-1944-A5DA-AFCCF342BFEF}"/>
              </a:ext>
            </a:extLst>
          </p:cNvPr>
          <p:cNvPicPr>
            <a:picLocks noChangeAspect="1"/>
          </p:cNvPicPr>
          <p:nvPr/>
        </p:nvPicPr>
        <p:blipFill>
          <a:blip r:embed="rId3"/>
          <a:stretch>
            <a:fillRect/>
          </a:stretch>
        </p:blipFill>
        <p:spPr>
          <a:xfrm>
            <a:off x="749260" y="5060513"/>
            <a:ext cx="1070491" cy="2283023"/>
          </a:xfrm>
          <a:prstGeom prst="rect">
            <a:avLst/>
          </a:prstGeom>
        </p:spPr>
      </p:pic>
      <p:sp>
        <p:nvSpPr>
          <p:cNvPr id="8" name="Text 3">
            <a:extLst>
              <a:ext uri="{FF2B5EF4-FFF2-40B4-BE49-F238E27FC236}">
                <a16:creationId xmlns:a16="http://schemas.microsoft.com/office/drawing/2014/main" id="{7547138E-5051-5D40-9980-E45A8542C63B}"/>
              </a:ext>
            </a:extLst>
          </p:cNvPr>
          <p:cNvSpPr/>
          <p:nvPr/>
        </p:nvSpPr>
        <p:spPr>
          <a:xfrm>
            <a:off x="2140863" y="5274588"/>
            <a:ext cx="4539258"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RMSE (Root Mean Squared Error)</a:t>
            </a:r>
            <a:endParaRPr lang="en-US" sz="2200" dirty="0"/>
          </a:p>
        </p:txBody>
      </p:sp>
      <p:sp>
        <p:nvSpPr>
          <p:cNvPr id="9" name="Text 4">
            <a:extLst>
              <a:ext uri="{FF2B5EF4-FFF2-40B4-BE49-F238E27FC236}">
                <a16:creationId xmlns:a16="http://schemas.microsoft.com/office/drawing/2014/main" id="{CA2D8745-56E7-DC43-99B4-D3B305206FDE}"/>
              </a:ext>
            </a:extLst>
          </p:cNvPr>
          <p:cNvSpPr/>
          <p:nvPr/>
        </p:nvSpPr>
        <p:spPr>
          <a:xfrm>
            <a:off x="2140863" y="5759768"/>
            <a:ext cx="6253877" cy="1369695"/>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Calculates the square root of the average squared difference between predicted and actual values. This metric is sensitive to outliers and can be used to assess the overall accuracy of the model.</a:t>
            </a:r>
            <a:endParaRPr lang="en-US" sz="1650" dirty="0"/>
          </a:p>
        </p:txBody>
      </p:sp>
      <p:graphicFrame>
        <p:nvGraphicFramePr>
          <p:cNvPr id="10" name="Table 9">
            <a:extLst>
              <a:ext uri="{FF2B5EF4-FFF2-40B4-BE49-F238E27FC236}">
                <a16:creationId xmlns:a16="http://schemas.microsoft.com/office/drawing/2014/main" id="{896A04C4-11A1-7F07-DA71-1FEBA8EC819F}"/>
              </a:ext>
            </a:extLst>
          </p:cNvPr>
          <p:cNvGraphicFramePr>
            <a:graphicFrameLocks noGrp="1"/>
          </p:cNvGraphicFramePr>
          <p:nvPr>
            <p:extLst>
              <p:ext uri="{D42A27DB-BD31-4B8C-83A1-F6EECF244321}">
                <p14:modId xmlns:p14="http://schemas.microsoft.com/office/powerpoint/2010/main" val="3625418832"/>
              </p:ext>
            </p:extLst>
          </p:nvPr>
        </p:nvGraphicFramePr>
        <p:xfrm>
          <a:off x="8327322" y="2017264"/>
          <a:ext cx="6303078" cy="5737684"/>
        </p:xfrm>
        <a:graphic>
          <a:graphicData uri="http://schemas.openxmlformats.org/drawingml/2006/table">
            <a:tbl>
              <a:tblPr>
                <a:tableStyleId>{775DCB02-9BB8-47FD-8907-85C794F793BA}</a:tableStyleId>
              </a:tblPr>
              <a:tblGrid>
                <a:gridCol w="2101026">
                  <a:extLst>
                    <a:ext uri="{9D8B030D-6E8A-4147-A177-3AD203B41FA5}">
                      <a16:colId xmlns:a16="http://schemas.microsoft.com/office/drawing/2014/main" val="1880581462"/>
                    </a:ext>
                  </a:extLst>
                </a:gridCol>
                <a:gridCol w="2101026">
                  <a:extLst>
                    <a:ext uri="{9D8B030D-6E8A-4147-A177-3AD203B41FA5}">
                      <a16:colId xmlns:a16="http://schemas.microsoft.com/office/drawing/2014/main" val="811115501"/>
                    </a:ext>
                  </a:extLst>
                </a:gridCol>
                <a:gridCol w="2101026">
                  <a:extLst>
                    <a:ext uri="{9D8B030D-6E8A-4147-A177-3AD203B41FA5}">
                      <a16:colId xmlns:a16="http://schemas.microsoft.com/office/drawing/2014/main" val="489568076"/>
                    </a:ext>
                  </a:extLst>
                </a:gridCol>
              </a:tblGrid>
              <a:tr h="980534">
                <a:tc>
                  <a:txBody>
                    <a:bodyPr/>
                    <a:lstStyle/>
                    <a:p>
                      <a:r>
                        <a:rPr lang="en-US" sz="1800" b="1" dirty="0"/>
                        <a:t>Commodity</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1" dirty="0"/>
                        <a:t>RMSE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1" dirty="0"/>
                        <a:t>MAE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18234841"/>
                  </a:ext>
                </a:extLst>
              </a:tr>
              <a:tr h="951430">
                <a:tc>
                  <a:txBody>
                    <a:bodyPr/>
                    <a:lstStyle/>
                    <a:p>
                      <a:r>
                        <a:rPr lang="en-US" sz="1800" b="1"/>
                        <a:t>Gold</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363.80</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320.30</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99589677"/>
                  </a:ext>
                </a:extLst>
              </a:tr>
              <a:tr h="951430">
                <a:tc>
                  <a:txBody>
                    <a:bodyPr/>
                    <a:lstStyle/>
                    <a:p>
                      <a:r>
                        <a:rPr lang="en-US" sz="1800" b="1"/>
                        <a:t>Silver</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5.44</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4.72</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398378593"/>
                  </a:ext>
                </a:extLst>
              </a:tr>
              <a:tr h="951430">
                <a:tc>
                  <a:txBody>
                    <a:bodyPr/>
                    <a:lstStyle/>
                    <a:p>
                      <a:r>
                        <a:rPr lang="en-US" sz="1800" b="1"/>
                        <a:t>Copper</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1.31</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1.14</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4544151"/>
                  </a:ext>
                </a:extLst>
              </a:tr>
              <a:tr h="951430">
                <a:tc>
                  <a:txBody>
                    <a:bodyPr/>
                    <a:lstStyle/>
                    <a:p>
                      <a:r>
                        <a:rPr lang="en-US" sz="1800" b="1"/>
                        <a:t>Palladium</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549.61</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467.59</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41624643"/>
                  </a:ext>
                </a:extLst>
              </a:tr>
              <a:tr h="951430">
                <a:tc>
                  <a:txBody>
                    <a:bodyPr/>
                    <a:lstStyle/>
                    <a:p>
                      <a:r>
                        <a:rPr lang="en-US" sz="1800" b="1" dirty="0"/>
                        <a:t>Platinum</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105.79</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80.40</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43758093"/>
                  </a:ext>
                </a:extLst>
              </a:tr>
            </a:tbl>
          </a:graphicData>
        </a:graphic>
      </p:graphicFrame>
    </p:spTree>
    <p:extLst>
      <p:ext uri="{BB962C8B-B14F-4D97-AF65-F5344CB8AC3E}">
        <p14:creationId xmlns:p14="http://schemas.microsoft.com/office/powerpoint/2010/main" val="266689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4FFE2E28-1892-7E49-8E93-76A358432CBB}"/>
              </a:ext>
            </a:extLst>
          </p:cNvPr>
          <p:cNvSpPr/>
          <p:nvPr/>
        </p:nvSpPr>
        <p:spPr>
          <a:xfrm>
            <a:off x="749260" y="1399937"/>
            <a:ext cx="7645479"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Multivariate Modelling using Prophet</a:t>
            </a:r>
            <a:endParaRPr lang="en-US" sz="4450" dirty="0"/>
          </a:p>
        </p:txBody>
      </p:sp>
      <p:sp>
        <p:nvSpPr>
          <p:cNvPr id="4" name="Shape 1">
            <a:extLst>
              <a:ext uri="{FF2B5EF4-FFF2-40B4-BE49-F238E27FC236}">
                <a16:creationId xmlns:a16="http://schemas.microsoft.com/office/drawing/2014/main" id="{607576F9-3006-CC4A-9176-C998670593E5}"/>
              </a:ext>
            </a:extLst>
          </p:cNvPr>
          <p:cNvSpPr/>
          <p:nvPr/>
        </p:nvSpPr>
        <p:spPr>
          <a:xfrm>
            <a:off x="749259" y="3861673"/>
            <a:ext cx="5958667" cy="2967871"/>
          </a:xfrm>
          <a:prstGeom prst="roundRect">
            <a:avLst>
              <a:gd name="adj" fmla="val 1082"/>
            </a:avLst>
          </a:prstGeom>
          <a:solidFill>
            <a:srgbClr val="4D1529"/>
          </a:solidFill>
          <a:ln/>
        </p:spPr>
        <p:txBody>
          <a:bodyPr/>
          <a:lstStyle/>
          <a:p>
            <a:endParaRPr lang="en-US"/>
          </a:p>
        </p:txBody>
      </p:sp>
      <p:sp>
        <p:nvSpPr>
          <p:cNvPr id="5" name="Text 2">
            <a:extLst>
              <a:ext uri="{FF2B5EF4-FFF2-40B4-BE49-F238E27FC236}">
                <a16:creationId xmlns:a16="http://schemas.microsoft.com/office/drawing/2014/main" id="{D0AC2DB2-5E25-8344-AC58-E52BB278E38C}"/>
              </a:ext>
            </a:extLst>
          </p:cNvPr>
          <p:cNvSpPr/>
          <p:nvPr/>
        </p:nvSpPr>
        <p:spPr>
          <a:xfrm>
            <a:off x="963335" y="4075748"/>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ea typeface="FangSong" panose="020B0503020204020204" pitchFamily="49" charset="-122"/>
                <a:cs typeface="Brygada 1918 Bold" pitchFamily="34" charset="-120"/>
              </a:rPr>
              <a:t>PROPHET Methodology</a:t>
            </a:r>
            <a:endParaRPr lang="en-US" sz="2200" dirty="0"/>
          </a:p>
        </p:txBody>
      </p:sp>
      <p:sp>
        <p:nvSpPr>
          <p:cNvPr id="6" name="Text 3">
            <a:extLst>
              <a:ext uri="{FF2B5EF4-FFF2-40B4-BE49-F238E27FC236}">
                <a16:creationId xmlns:a16="http://schemas.microsoft.com/office/drawing/2014/main" id="{1BFBCBA3-F943-3F45-868A-0F7A8EA92837}"/>
              </a:ext>
            </a:extLst>
          </p:cNvPr>
          <p:cNvSpPr/>
          <p:nvPr/>
        </p:nvSpPr>
        <p:spPr>
          <a:xfrm>
            <a:off x="963335" y="4560927"/>
            <a:ext cx="5186180" cy="2054543"/>
          </a:xfrm>
          <a:prstGeom prst="rect">
            <a:avLst/>
          </a:prstGeom>
          <a:noFill/>
          <a:ln/>
        </p:spPr>
        <p:txBody>
          <a:bodyPr wrap="square" lIns="0" tIns="0" rIns="0" bIns="0" rtlCol="0" anchor="t"/>
          <a:lstStyle/>
          <a:p>
            <a:pPr marL="0" indent="0">
              <a:lnSpc>
                <a:spcPts val="2650"/>
              </a:lnSpc>
              <a:buNone/>
            </a:pPr>
            <a:r>
              <a:rPr lang="en-US" sz="1650" dirty="0">
                <a:solidFill>
                  <a:schemeClr val="accent2">
                    <a:lumMod val="40000"/>
                    <a:lumOff val="60000"/>
                  </a:schemeClr>
                </a:solidFill>
                <a:ea typeface="Montserrat Medium" pitchFamily="34" charset="-122"/>
                <a:cs typeface="Montserrat Medium" pitchFamily="34" charset="-120"/>
              </a:rPr>
              <a:t>PROPHET </a:t>
            </a:r>
            <a:r>
              <a:rPr lang="en-US" sz="1650" b="0" i="0" dirty="0">
                <a:solidFill>
                  <a:schemeClr val="accent2">
                    <a:lumMod val="40000"/>
                    <a:lumOff val="60000"/>
                  </a:schemeClr>
                </a:solidFill>
                <a:effectLst/>
              </a:rPr>
              <a:t>is a procedure for </a:t>
            </a:r>
            <a:r>
              <a:rPr lang="en-US" sz="1650" b="1" i="0" dirty="0">
                <a:solidFill>
                  <a:schemeClr val="accent2">
                    <a:lumMod val="40000"/>
                    <a:lumOff val="60000"/>
                  </a:schemeClr>
                </a:solidFill>
                <a:effectLst/>
              </a:rPr>
              <a:t>forecasting time series data based on an additive model</a:t>
            </a:r>
            <a:r>
              <a:rPr lang="en-US" sz="1650" b="0" i="0" dirty="0">
                <a:solidFill>
                  <a:schemeClr val="accent2">
                    <a:lumMod val="40000"/>
                    <a:lumOff val="60000"/>
                  </a:schemeClr>
                </a:solidFill>
                <a:effectLst/>
              </a:rPr>
              <a:t> where non-linear trends are fit with yearly, weekly, and daily seasonality, plus holiday effects.</a:t>
            </a:r>
            <a:endParaRPr lang="en-US" sz="1650" dirty="0">
              <a:solidFill>
                <a:schemeClr val="accent2">
                  <a:lumMod val="40000"/>
                  <a:lumOff val="60000"/>
                </a:schemeClr>
              </a:solidFill>
            </a:endParaRPr>
          </a:p>
        </p:txBody>
      </p:sp>
      <p:sp>
        <p:nvSpPr>
          <p:cNvPr id="7" name="Shape 4">
            <a:extLst>
              <a:ext uri="{FF2B5EF4-FFF2-40B4-BE49-F238E27FC236}">
                <a16:creationId xmlns:a16="http://schemas.microsoft.com/office/drawing/2014/main" id="{A717E846-914B-1D46-8FDF-FE5B2231192D}"/>
              </a:ext>
            </a:extLst>
          </p:cNvPr>
          <p:cNvSpPr/>
          <p:nvPr/>
        </p:nvSpPr>
        <p:spPr>
          <a:xfrm>
            <a:off x="7298917" y="3861673"/>
            <a:ext cx="6068075" cy="2967871"/>
          </a:xfrm>
          <a:prstGeom prst="roundRect">
            <a:avLst>
              <a:gd name="adj" fmla="val 1082"/>
            </a:avLst>
          </a:prstGeom>
          <a:solidFill>
            <a:srgbClr val="4D1529"/>
          </a:solidFill>
          <a:ln/>
        </p:spPr>
        <p:txBody>
          <a:bodyPr/>
          <a:lstStyle/>
          <a:p>
            <a:endParaRPr lang="en-US"/>
          </a:p>
        </p:txBody>
      </p:sp>
      <p:sp>
        <p:nvSpPr>
          <p:cNvPr id="8" name="Text 5">
            <a:extLst>
              <a:ext uri="{FF2B5EF4-FFF2-40B4-BE49-F238E27FC236}">
                <a16:creationId xmlns:a16="http://schemas.microsoft.com/office/drawing/2014/main" id="{5477B29C-E234-7048-88F1-5D3E8F27EE7D}"/>
              </a:ext>
            </a:extLst>
          </p:cNvPr>
          <p:cNvSpPr/>
          <p:nvPr/>
        </p:nvSpPr>
        <p:spPr>
          <a:xfrm>
            <a:off x="7559518" y="3897333"/>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ea typeface="FangSong" panose="020B0503020204020204" pitchFamily="49" charset="-122"/>
                <a:cs typeface="Brygada 1918 Bold" pitchFamily="34" charset="-120"/>
              </a:rPr>
              <a:t>Model Diagnostics</a:t>
            </a:r>
            <a:endParaRPr lang="en-US" sz="2200" dirty="0"/>
          </a:p>
        </p:txBody>
      </p:sp>
      <p:sp>
        <p:nvSpPr>
          <p:cNvPr id="9" name="Text 6">
            <a:extLst>
              <a:ext uri="{FF2B5EF4-FFF2-40B4-BE49-F238E27FC236}">
                <a16:creationId xmlns:a16="http://schemas.microsoft.com/office/drawing/2014/main" id="{8ED7A77C-4051-1E43-83E7-C46129E70E8F}"/>
              </a:ext>
            </a:extLst>
          </p:cNvPr>
          <p:cNvSpPr/>
          <p:nvPr/>
        </p:nvSpPr>
        <p:spPr>
          <a:xfrm>
            <a:off x="7559517" y="4492065"/>
            <a:ext cx="5549209" cy="2054543"/>
          </a:xfrm>
          <a:prstGeom prst="rect">
            <a:avLst/>
          </a:prstGeom>
          <a:noFill/>
          <a:ln/>
        </p:spPr>
        <p:txBody>
          <a:bodyPr wrap="square" lIns="0" tIns="0" rIns="0" bIns="0" rtlCol="0" anchor="t"/>
          <a:lstStyle/>
          <a:p>
            <a:pPr marL="0" indent="0">
              <a:lnSpc>
                <a:spcPts val="2650"/>
              </a:lnSpc>
              <a:buNone/>
            </a:pPr>
            <a:r>
              <a:rPr lang="en-US" sz="1650" dirty="0">
                <a:solidFill>
                  <a:schemeClr val="accent2">
                    <a:lumMod val="40000"/>
                    <a:lumOff val="60000"/>
                  </a:schemeClr>
                </a:solidFill>
                <a:ea typeface="Montserrat Medium" pitchFamily="34" charset="-122"/>
                <a:cs typeface="Montserrat Medium" pitchFamily="34" charset="-120"/>
              </a:rPr>
              <a:t>After </a:t>
            </a:r>
            <a:r>
              <a:rPr lang="en-US" sz="1600" b="0" i="0" dirty="0">
                <a:solidFill>
                  <a:schemeClr val="accent2">
                    <a:lumMod val="40000"/>
                    <a:lumOff val="60000"/>
                  </a:schemeClr>
                </a:solidFill>
                <a:effectLst/>
              </a:rPr>
              <a:t>Prophet includes functionality for time series cross validation to measure forecast error using historical data. This is done by selecting cutoff points in the history, and for each of them fitting the model using data only up to that cutoff point. We can then compare the forecasted values to the actual values.</a:t>
            </a:r>
            <a:endParaRPr lang="en-US" sz="1650" dirty="0">
              <a:solidFill>
                <a:schemeClr val="accent2">
                  <a:lumMod val="40000"/>
                  <a:lumOff val="60000"/>
                </a:schemeClr>
              </a:solidFill>
            </a:endParaRPr>
          </a:p>
        </p:txBody>
      </p:sp>
    </p:spTree>
    <p:extLst>
      <p:ext uri="{BB962C8B-B14F-4D97-AF65-F5344CB8AC3E}">
        <p14:creationId xmlns:p14="http://schemas.microsoft.com/office/powerpoint/2010/main" val="361876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05EF4AC9-5C7D-CC45-BA0B-F146C85D2DE5}"/>
              </a:ext>
            </a:extLst>
          </p:cNvPr>
          <p:cNvSpPr/>
          <p:nvPr/>
        </p:nvSpPr>
        <p:spPr>
          <a:xfrm>
            <a:off x="7315200" y="1581864"/>
            <a:ext cx="7101125"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PROPHET: Plots and Significance</a:t>
            </a:r>
            <a:endParaRPr lang="en-US" sz="4450" dirty="0"/>
          </a:p>
        </p:txBody>
      </p:sp>
      <p:sp>
        <p:nvSpPr>
          <p:cNvPr id="5" name="Text 1">
            <a:extLst>
              <a:ext uri="{FF2B5EF4-FFF2-40B4-BE49-F238E27FC236}">
                <a16:creationId xmlns:a16="http://schemas.microsoft.com/office/drawing/2014/main" id="{409CF8D6-C210-F544-82EA-8F3E177EDAF8}"/>
              </a:ext>
            </a:extLst>
          </p:cNvPr>
          <p:cNvSpPr/>
          <p:nvPr/>
        </p:nvSpPr>
        <p:spPr>
          <a:xfrm>
            <a:off x="7461783" y="4614446"/>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Prophet </a:t>
            </a:r>
            <a:endParaRPr lang="en-US" sz="2200" dirty="0"/>
          </a:p>
        </p:txBody>
      </p:sp>
      <p:sp>
        <p:nvSpPr>
          <p:cNvPr id="6" name="Text 2">
            <a:extLst>
              <a:ext uri="{FF2B5EF4-FFF2-40B4-BE49-F238E27FC236}">
                <a16:creationId xmlns:a16="http://schemas.microsoft.com/office/drawing/2014/main" id="{0036AF48-4456-B246-A2D2-B23039B2EE8D}"/>
              </a:ext>
            </a:extLst>
          </p:cNvPr>
          <p:cNvSpPr/>
          <p:nvPr/>
        </p:nvSpPr>
        <p:spPr>
          <a:xfrm>
            <a:off x="7461784" y="5278041"/>
            <a:ext cx="5912190" cy="1369695"/>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accent2">
                    <a:lumMod val="40000"/>
                    <a:lumOff val="60000"/>
                  </a:schemeClr>
                </a:solidFill>
                <a:effectLst/>
              </a:rPr>
              <a:t>The left plot shows actual platinum prices over time, while the right displays Prophet's predicted prices with uncertainty intervals.</a:t>
            </a:r>
          </a:p>
        </p:txBody>
      </p:sp>
      <p:pic>
        <p:nvPicPr>
          <p:cNvPr id="8" name="Picture 7">
            <a:extLst>
              <a:ext uri="{FF2B5EF4-FFF2-40B4-BE49-F238E27FC236}">
                <a16:creationId xmlns:a16="http://schemas.microsoft.com/office/drawing/2014/main" id="{1743FB7A-0F15-4200-7A9D-53AED2C715BD}"/>
              </a:ext>
            </a:extLst>
          </p:cNvPr>
          <p:cNvPicPr>
            <a:picLocks noChangeAspect="1"/>
          </p:cNvPicPr>
          <p:nvPr/>
        </p:nvPicPr>
        <p:blipFill>
          <a:blip r:embed="rId2"/>
          <a:stretch>
            <a:fillRect/>
          </a:stretch>
        </p:blipFill>
        <p:spPr>
          <a:xfrm>
            <a:off x="0" y="18400"/>
            <a:ext cx="6235660" cy="4292794"/>
          </a:xfrm>
          <a:prstGeom prst="rect">
            <a:avLst/>
          </a:prstGeom>
        </p:spPr>
      </p:pic>
      <p:pic>
        <p:nvPicPr>
          <p:cNvPr id="10" name="Picture 9">
            <a:extLst>
              <a:ext uri="{FF2B5EF4-FFF2-40B4-BE49-F238E27FC236}">
                <a16:creationId xmlns:a16="http://schemas.microsoft.com/office/drawing/2014/main" id="{97333F29-FCD5-9A6F-9CA5-754A20081065}"/>
              </a:ext>
            </a:extLst>
          </p:cNvPr>
          <p:cNvPicPr>
            <a:picLocks noChangeAspect="1"/>
          </p:cNvPicPr>
          <p:nvPr/>
        </p:nvPicPr>
        <p:blipFill>
          <a:blip r:embed="rId3"/>
          <a:stretch>
            <a:fillRect/>
          </a:stretch>
        </p:blipFill>
        <p:spPr>
          <a:xfrm>
            <a:off x="0" y="4292796"/>
            <a:ext cx="6235660" cy="3936804"/>
          </a:xfrm>
          <a:prstGeom prst="rect">
            <a:avLst/>
          </a:prstGeom>
        </p:spPr>
      </p:pic>
    </p:spTree>
    <p:extLst>
      <p:ext uri="{BB962C8B-B14F-4D97-AF65-F5344CB8AC3E}">
        <p14:creationId xmlns:p14="http://schemas.microsoft.com/office/powerpoint/2010/main" val="1561750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10BA0-8281-8F0A-1E46-0CF04E1915C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BB0ADC3-CB13-7963-927D-CD8184A715B2}"/>
              </a:ext>
            </a:extLst>
          </p:cNvPr>
          <p:cNvSpPr/>
          <p:nvPr/>
        </p:nvSpPr>
        <p:spPr>
          <a:xfrm>
            <a:off x="749260" y="1399937"/>
            <a:ext cx="7645479"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Long-Short Term Memory- LSTM</a:t>
            </a:r>
            <a:endParaRPr lang="en-US" sz="4450" dirty="0"/>
          </a:p>
        </p:txBody>
      </p:sp>
      <p:sp>
        <p:nvSpPr>
          <p:cNvPr id="4" name="Shape 1">
            <a:extLst>
              <a:ext uri="{FF2B5EF4-FFF2-40B4-BE49-F238E27FC236}">
                <a16:creationId xmlns:a16="http://schemas.microsoft.com/office/drawing/2014/main" id="{13E7E6E8-7F0B-BC19-4137-9B2ED7973DD5}"/>
              </a:ext>
            </a:extLst>
          </p:cNvPr>
          <p:cNvSpPr/>
          <p:nvPr/>
        </p:nvSpPr>
        <p:spPr>
          <a:xfrm>
            <a:off x="749259" y="3861673"/>
            <a:ext cx="5958667" cy="2967871"/>
          </a:xfrm>
          <a:prstGeom prst="roundRect">
            <a:avLst>
              <a:gd name="adj" fmla="val 1082"/>
            </a:avLst>
          </a:prstGeom>
          <a:solidFill>
            <a:srgbClr val="4D1529"/>
          </a:solidFill>
          <a:ln/>
        </p:spPr>
        <p:txBody>
          <a:bodyPr/>
          <a:lstStyle/>
          <a:p>
            <a:endParaRPr lang="en-US"/>
          </a:p>
        </p:txBody>
      </p:sp>
      <p:sp>
        <p:nvSpPr>
          <p:cNvPr id="5" name="Text 2">
            <a:extLst>
              <a:ext uri="{FF2B5EF4-FFF2-40B4-BE49-F238E27FC236}">
                <a16:creationId xmlns:a16="http://schemas.microsoft.com/office/drawing/2014/main" id="{115B08DA-665A-2079-ACFA-2B3DB63A9B2E}"/>
              </a:ext>
            </a:extLst>
          </p:cNvPr>
          <p:cNvSpPr/>
          <p:nvPr/>
        </p:nvSpPr>
        <p:spPr>
          <a:xfrm>
            <a:off x="963335" y="4075748"/>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ea typeface="FangSong" panose="020B0503020204020204" pitchFamily="49" charset="-122"/>
                <a:cs typeface="Brygada 1918 Bold" pitchFamily="34" charset="-120"/>
              </a:rPr>
              <a:t>The Methodology</a:t>
            </a:r>
            <a:endParaRPr lang="en-US" sz="2200" dirty="0"/>
          </a:p>
        </p:txBody>
      </p:sp>
      <p:sp>
        <p:nvSpPr>
          <p:cNvPr id="6" name="Text 3">
            <a:extLst>
              <a:ext uri="{FF2B5EF4-FFF2-40B4-BE49-F238E27FC236}">
                <a16:creationId xmlns:a16="http://schemas.microsoft.com/office/drawing/2014/main" id="{96B2697A-8E4C-93C7-E405-40DFE731EC0E}"/>
              </a:ext>
            </a:extLst>
          </p:cNvPr>
          <p:cNvSpPr/>
          <p:nvPr/>
        </p:nvSpPr>
        <p:spPr>
          <a:xfrm>
            <a:off x="963335" y="4560927"/>
            <a:ext cx="5186180" cy="2054543"/>
          </a:xfrm>
          <a:prstGeom prst="rect">
            <a:avLst/>
          </a:prstGeom>
          <a:noFill/>
          <a:ln/>
        </p:spPr>
        <p:txBody>
          <a:bodyPr wrap="square" lIns="0" tIns="0" rIns="0" bIns="0" rtlCol="0" anchor="t"/>
          <a:lstStyle/>
          <a:p>
            <a:pPr marL="0" indent="0">
              <a:lnSpc>
                <a:spcPts val="2650"/>
              </a:lnSpc>
              <a:buNone/>
            </a:pPr>
            <a:r>
              <a:rPr lang="en-US" sz="1600" dirty="0">
                <a:solidFill>
                  <a:schemeClr val="accent2">
                    <a:lumMod val="40000"/>
                    <a:lumOff val="60000"/>
                  </a:schemeClr>
                </a:solidFill>
              </a:rPr>
              <a:t>Long Short-Term Memory (LSTM) is a recurrent neural network (RNN) architecture that processes sequential data using memory cells, gates (input, forget, output), and hidden states to capture long-term dependencies effectively.</a:t>
            </a:r>
            <a:endParaRPr lang="en-US" sz="1650" dirty="0">
              <a:solidFill>
                <a:schemeClr val="accent2">
                  <a:lumMod val="40000"/>
                  <a:lumOff val="60000"/>
                </a:schemeClr>
              </a:solidFill>
            </a:endParaRPr>
          </a:p>
        </p:txBody>
      </p:sp>
      <p:pic>
        <p:nvPicPr>
          <p:cNvPr id="11" name="Picture 10" descr="A diagram of a complex structure&#10;&#10;Description automatically generated">
            <a:extLst>
              <a:ext uri="{FF2B5EF4-FFF2-40B4-BE49-F238E27FC236}">
                <a16:creationId xmlns:a16="http://schemas.microsoft.com/office/drawing/2014/main" id="{F7C63F9B-B1B9-A714-9279-7BAB89D699F5}"/>
              </a:ext>
            </a:extLst>
          </p:cNvPr>
          <p:cNvPicPr>
            <a:picLocks noChangeAspect="1"/>
          </p:cNvPicPr>
          <p:nvPr/>
        </p:nvPicPr>
        <p:blipFill>
          <a:blip r:embed="rId2"/>
          <a:stretch>
            <a:fillRect/>
          </a:stretch>
        </p:blipFill>
        <p:spPr>
          <a:xfrm>
            <a:off x="7203517" y="3071266"/>
            <a:ext cx="6543893" cy="4257893"/>
          </a:xfrm>
          <a:prstGeom prst="rect">
            <a:avLst/>
          </a:prstGeom>
          <a:solidFill>
            <a:srgbClr val="C00000">
              <a:alpha val="0"/>
            </a:srgbClr>
          </a:solidFill>
        </p:spPr>
      </p:pic>
    </p:spTree>
    <p:extLst>
      <p:ext uri="{BB962C8B-B14F-4D97-AF65-F5344CB8AC3E}">
        <p14:creationId xmlns:p14="http://schemas.microsoft.com/office/powerpoint/2010/main" val="12179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6B378-2070-F565-087C-CB4D9A01684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F9F5CDF-BD77-FF6F-F2EE-698FB1626CCC}"/>
              </a:ext>
            </a:extLst>
          </p:cNvPr>
          <p:cNvSpPr/>
          <p:nvPr/>
        </p:nvSpPr>
        <p:spPr>
          <a:xfrm>
            <a:off x="6128574" y="25290"/>
            <a:ext cx="8418064" cy="214062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LSTM: Plots and Performance</a:t>
            </a:r>
            <a:endParaRPr lang="en-US" sz="4450" dirty="0"/>
          </a:p>
        </p:txBody>
      </p:sp>
      <p:pic>
        <p:nvPicPr>
          <p:cNvPr id="4" name="Picture 3">
            <a:extLst>
              <a:ext uri="{FF2B5EF4-FFF2-40B4-BE49-F238E27FC236}">
                <a16:creationId xmlns:a16="http://schemas.microsoft.com/office/drawing/2014/main" id="{4AA4EB92-2A9F-9542-ACD4-CD41CDE7D29B}"/>
              </a:ext>
            </a:extLst>
          </p:cNvPr>
          <p:cNvPicPr>
            <a:picLocks noChangeAspect="1"/>
          </p:cNvPicPr>
          <p:nvPr/>
        </p:nvPicPr>
        <p:blipFill>
          <a:blip r:embed="rId2"/>
          <a:stretch>
            <a:fillRect/>
          </a:stretch>
        </p:blipFill>
        <p:spPr>
          <a:xfrm>
            <a:off x="1" y="-55551"/>
            <a:ext cx="5825015" cy="4257603"/>
          </a:xfrm>
          <a:prstGeom prst="rect">
            <a:avLst/>
          </a:prstGeom>
        </p:spPr>
      </p:pic>
      <p:pic>
        <p:nvPicPr>
          <p:cNvPr id="9" name="Picture 8">
            <a:extLst>
              <a:ext uri="{FF2B5EF4-FFF2-40B4-BE49-F238E27FC236}">
                <a16:creationId xmlns:a16="http://schemas.microsoft.com/office/drawing/2014/main" id="{045ABEAA-B588-D320-8FF4-10720AA78956}"/>
              </a:ext>
            </a:extLst>
          </p:cNvPr>
          <p:cNvPicPr>
            <a:picLocks noChangeAspect="1"/>
          </p:cNvPicPr>
          <p:nvPr/>
        </p:nvPicPr>
        <p:blipFill>
          <a:blip r:embed="rId3"/>
          <a:stretch>
            <a:fillRect/>
          </a:stretch>
        </p:blipFill>
        <p:spPr>
          <a:xfrm>
            <a:off x="7524331" y="3825124"/>
            <a:ext cx="7101125" cy="4408240"/>
          </a:xfrm>
          <a:prstGeom prst="rect">
            <a:avLst/>
          </a:prstGeom>
        </p:spPr>
      </p:pic>
      <p:graphicFrame>
        <p:nvGraphicFramePr>
          <p:cNvPr id="11" name="Table 10">
            <a:extLst>
              <a:ext uri="{FF2B5EF4-FFF2-40B4-BE49-F238E27FC236}">
                <a16:creationId xmlns:a16="http://schemas.microsoft.com/office/drawing/2014/main" id="{5DBE020D-4A2F-1E30-4602-48DB224D3201}"/>
              </a:ext>
            </a:extLst>
          </p:cNvPr>
          <p:cNvGraphicFramePr>
            <a:graphicFrameLocks noGrp="1"/>
          </p:cNvGraphicFramePr>
          <p:nvPr>
            <p:extLst>
              <p:ext uri="{D42A27DB-BD31-4B8C-83A1-F6EECF244321}">
                <p14:modId xmlns:p14="http://schemas.microsoft.com/office/powerpoint/2010/main" val="1629796438"/>
              </p:ext>
            </p:extLst>
          </p:nvPr>
        </p:nvGraphicFramePr>
        <p:xfrm>
          <a:off x="628214" y="4725562"/>
          <a:ext cx="6303078" cy="3308592"/>
        </p:xfrm>
        <a:graphic>
          <a:graphicData uri="http://schemas.openxmlformats.org/drawingml/2006/table">
            <a:tbl>
              <a:tblPr>
                <a:tableStyleId>{775DCB02-9BB8-47FD-8907-85C794F793BA}</a:tableStyleId>
              </a:tblPr>
              <a:tblGrid>
                <a:gridCol w="2101026">
                  <a:extLst>
                    <a:ext uri="{9D8B030D-6E8A-4147-A177-3AD203B41FA5}">
                      <a16:colId xmlns:a16="http://schemas.microsoft.com/office/drawing/2014/main" val="1880581462"/>
                    </a:ext>
                  </a:extLst>
                </a:gridCol>
                <a:gridCol w="2101026">
                  <a:extLst>
                    <a:ext uri="{9D8B030D-6E8A-4147-A177-3AD203B41FA5}">
                      <a16:colId xmlns:a16="http://schemas.microsoft.com/office/drawing/2014/main" val="811115501"/>
                    </a:ext>
                  </a:extLst>
                </a:gridCol>
                <a:gridCol w="2101026">
                  <a:extLst>
                    <a:ext uri="{9D8B030D-6E8A-4147-A177-3AD203B41FA5}">
                      <a16:colId xmlns:a16="http://schemas.microsoft.com/office/drawing/2014/main" val="489568076"/>
                    </a:ext>
                  </a:extLst>
                </a:gridCol>
              </a:tblGrid>
              <a:tr h="565417">
                <a:tc>
                  <a:txBody>
                    <a:bodyPr/>
                    <a:lstStyle/>
                    <a:p>
                      <a:r>
                        <a:rPr lang="en-US" sz="1800" b="1" dirty="0"/>
                        <a:t>Commodity</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1" dirty="0"/>
                        <a:t>RMSE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1" dirty="0"/>
                        <a:t>MAPE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18234841"/>
                  </a:ext>
                </a:extLst>
              </a:tr>
              <a:tr h="548635">
                <a:tc>
                  <a:txBody>
                    <a:bodyPr/>
                    <a:lstStyle/>
                    <a:p>
                      <a:r>
                        <a:rPr lang="en-US" sz="1800" b="1"/>
                        <a:t>Gold</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44.39</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2.06%</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99589677"/>
                  </a:ext>
                </a:extLst>
              </a:tr>
              <a:tr h="548635">
                <a:tc>
                  <a:txBody>
                    <a:bodyPr/>
                    <a:lstStyle/>
                    <a:p>
                      <a:r>
                        <a:rPr lang="en-US" sz="1800" b="1"/>
                        <a:t>Silver</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0.71</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2.34%</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398378593"/>
                  </a:ext>
                </a:extLst>
              </a:tr>
              <a:tr h="548635">
                <a:tc>
                  <a:txBody>
                    <a:bodyPr/>
                    <a:lstStyle/>
                    <a:p>
                      <a:r>
                        <a:rPr lang="en-US" sz="1800" b="1"/>
                        <a:t>Copper</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0.09</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1.84%</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4544151"/>
                  </a:ext>
                </a:extLst>
              </a:tr>
              <a:tr h="548635">
                <a:tc>
                  <a:txBody>
                    <a:bodyPr/>
                    <a:lstStyle/>
                    <a:p>
                      <a:r>
                        <a:rPr lang="en-US" sz="1800" b="1"/>
                        <a:t>Palladium</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93.64</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3.43%</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41624643"/>
                  </a:ext>
                </a:extLst>
              </a:tr>
              <a:tr h="548635">
                <a:tc>
                  <a:txBody>
                    <a:bodyPr/>
                    <a:lstStyle/>
                    <a:p>
                      <a:r>
                        <a:rPr lang="en-US" sz="1800" b="1" dirty="0"/>
                        <a:t>Platinum</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33.79</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2.81% </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43758093"/>
                  </a:ext>
                </a:extLst>
              </a:tr>
            </a:tbl>
          </a:graphicData>
        </a:graphic>
      </p:graphicFrame>
      <p:sp>
        <p:nvSpPr>
          <p:cNvPr id="12" name="Text 2">
            <a:extLst>
              <a:ext uri="{FF2B5EF4-FFF2-40B4-BE49-F238E27FC236}">
                <a16:creationId xmlns:a16="http://schemas.microsoft.com/office/drawing/2014/main" id="{2E400045-F6FE-B45A-AAE4-9D2B9CCCF5DA}"/>
              </a:ext>
            </a:extLst>
          </p:cNvPr>
          <p:cNvSpPr/>
          <p:nvPr/>
        </p:nvSpPr>
        <p:spPr>
          <a:xfrm>
            <a:off x="6275157" y="1399449"/>
            <a:ext cx="6568325" cy="1369695"/>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accent2">
                    <a:lumMod val="40000"/>
                    <a:lumOff val="60000"/>
                  </a:schemeClr>
                </a:solidFill>
              </a:rPr>
              <a:t>Both the plot and the evaluation metrics show that the model performs at a very high level with a accuracy percentage close to  96%</a:t>
            </a:r>
            <a:endParaRPr kumimoji="0" lang="en-US" altLang="en-US" sz="1400" b="0" i="0" u="none" strike="noStrike" cap="none" normalizeH="0" baseline="0" dirty="0">
              <a:ln>
                <a:noFill/>
              </a:ln>
              <a:solidFill>
                <a:schemeClr val="accent2">
                  <a:lumMod val="40000"/>
                  <a:lumOff val="60000"/>
                </a:schemeClr>
              </a:solidFill>
              <a:effectLst/>
            </a:endParaRPr>
          </a:p>
        </p:txBody>
      </p:sp>
    </p:spTree>
    <p:extLst>
      <p:ext uri="{BB962C8B-B14F-4D97-AF65-F5344CB8AC3E}">
        <p14:creationId xmlns:p14="http://schemas.microsoft.com/office/powerpoint/2010/main" val="243296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4E1807A-6BFD-0D4E-9F3D-45A5258DC75D}"/>
              </a:ext>
            </a:extLst>
          </p:cNvPr>
          <p:cNvSpPr/>
          <p:nvPr/>
        </p:nvSpPr>
        <p:spPr>
          <a:xfrm>
            <a:off x="688181" y="540663"/>
            <a:ext cx="13254038" cy="1310878"/>
          </a:xfrm>
          <a:prstGeom prst="rect">
            <a:avLst/>
          </a:prstGeom>
          <a:noFill/>
          <a:ln/>
        </p:spPr>
        <p:txBody>
          <a:bodyPr wrap="square" lIns="0" tIns="0" rIns="0" bIns="0" rtlCol="0" anchor="t"/>
          <a:lstStyle/>
          <a:p>
            <a:pPr marL="0" indent="0">
              <a:lnSpc>
                <a:spcPts val="5150"/>
              </a:lnSpc>
              <a:buNone/>
            </a:pPr>
            <a:r>
              <a:rPr lang="en-US" sz="4100" b="1" dirty="0">
                <a:solidFill>
                  <a:srgbClr val="FFB393"/>
                </a:solidFill>
                <a:ea typeface="FangSong" panose="020B0503020204020204" pitchFamily="49" charset="-122"/>
                <a:cs typeface="Brygada 1918 Bold" pitchFamily="34" charset="-120"/>
              </a:rPr>
              <a:t>Key Findings: Uncovering Trends in Commodity Prices</a:t>
            </a:r>
            <a:endParaRPr lang="en-US" sz="4100" dirty="0"/>
          </a:p>
        </p:txBody>
      </p:sp>
      <p:pic>
        <p:nvPicPr>
          <p:cNvPr id="3" name="Image 0" descr="preencoded.png">
            <a:extLst>
              <a:ext uri="{FF2B5EF4-FFF2-40B4-BE49-F238E27FC236}">
                <a16:creationId xmlns:a16="http://schemas.microsoft.com/office/drawing/2014/main" id="{DEBEABA7-9A66-6B49-8E2C-B49D1016F434}"/>
              </a:ext>
            </a:extLst>
          </p:cNvPr>
          <p:cNvPicPr>
            <a:picLocks noChangeAspect="1"/>
          </p:cNvPicPr>
          <p:nvPr/>
        </p:nvPicPr>
        <p:blipFill>
          <a:blip r:embed="rId2"/>
          <a:stretch>
            <a:fillRect/>
          </a:stretch>
        </p:blipFill>
        <p:spPr>
          <a:xfrm>
            <a:off x="2908221" y="2244685"/>
            <a:ext cx="2186821" cy="1782008"/>
          </a:xfrm>
          <a:prstGeom prst="rect">
            <a:avLst/>
          </a:prstGeom>
        </p:spPr>
      </p:pic>
      <p:sp>
        <p:nvSpPr>
          <p:cNvPr id="4" name="Text 1">
            <a:extLst>
              <a:ext uri="{FF2B5EF4-FFF2-40B4-BE49-F238E27FC236}">
                <a16:creationId xmlns:a16="http://schemas.microsoft.com/office/drawing/2014/main" id="{5F38E55B-9699-B045-AF1F-EDB7E4770206}"/>
              </a:ext>
            </a:extLst>
          </p:cNvPr>
          <p:cNvSpPr/>
          <p:nvPr/>
        </p:nvSpPr>
        <p:spPr>
          <a:xfrm>
            <a:off x="3940135" y="3176826"/>
            <a:ext cx="122873" cy="393144"/>
          </a:xfrm>
          <a:prstGeom prst="rect">
            <a:avLst/>
          </a:prstGeom>
          <a:noFill/>
          <a:ln/>
        </p:spPr>
        <p:txBody>
          <a:bodyPr wrap="none" lIns="0" tIns="0" rIns="0" bIns="0" rtlCol="0" anchor="t"/>
          <a:lstStyle/>
          <a:p>
            <a:pPr marL="0" indent="0" algn="ctr">
              <a:lnSpc>
                <a:spcPts val="3050"/>
              </a:lnSpc>
              <a:buNone/>
            </a:pPr>
            <a:r>
              <a:rPr lang="en-US" sz="1900" b="1" dirty="0">
                <a:solidFill>
                  <a:srgbClr val="F4CAB8"/>
                </a:solidFill>
                <a:ea typeface="FangSong" panose="020B0503020204020204" pitchFamily="49" charset="-122"/>
                <a:cs typeface="Brygada 1918 Bold" pitchFamily="34" charset="-120"/>
              </a:rPr>
              <a:t>1</a:t>
            </a:r>
            <a:endParaRPr lang="en-US" sz="1900" dirty="0"/>
          </a:p>
        </p:txBody>
      </p:sp>
      <p:sp>
        <p:nvSpPr>
          <p:cNvPr id="5" name="Text 2">
            <a:extLst>
              <a:ext uri="{FF2B5EF4-FFF2-40B4-BE49-F238E27FC236}">
                <a16:creationId xmlns:a16="http://schemas.microsoft.com/office/drawing/2014/main" id="{90D030D6-D537-EB46-BC34-412FC813BF13}"/>
              </a:ext>
            </a:extLst>
          </p:cNvPr>
          <p:cNvSpPr/>
          <p:nvPr/>
        </p:nvSpPr>
        <p:spPr>
          <a:xfrm>
            <a:off x="5291614" y="2598420"/>
            <a:ext cx="2621637" cy="327660"/>
          </a:xfrm>
          <a:prstGeom prst="rect">
            <a:avLst/>
          </a:prstGeom>
          <a:noFill/>
          <a:ln/>
        </p:spPr>
        <p:txBody>
          <a:bodyPr wrap="none" lIns="0" tIns="0" rIns="0" bIns="0" rtlCol="0" anchor="t"/>
          <a:lstStyle/>
          <a:p>
            <a:pPr marL="0" indent="0" algn="l">
              <a:lnSpc>
                <a:spcPts val="2550"/>
              </a:lnSpc>
              <a:buNone/>
            </a:pPr>
            <a:r>
              <a:rPr lang="en-US" sz="2050" b="1" dirty="0">
                <a:solidFill>
                  <a:srgbClr val="F4CAB8"/>
                </a:solidFill>
                <a:ea typeface="FangSong" panose="020B0503020204020204" pitchFamily="49" charset="-122"/>
                <a:cs typeface="Brygada 1918 Bold" pitchFamily="34" charset="-120"/>
              </a:rPr>
              <a:t>Gold</a:t>
            </a:r>
            <a:endParaRPr lang="en-US" sz="2050" dirty="0"/>
          </a:p>
        </p:txBody>
      </p:sp>
      <p:sp>
        <p:nvSpPr>
          <p:cNvPr id="6" name="Text 3">
            <a:extLst>
              <a:ext uri="{FF2B5EF4-FFF2-40B4-BE49-F238E27FC236}">
                <a16:creationId xmlns:a16="http://schemas.microsoft.com/office/drawing/2014/main" id="{A837E691-9287-5840-BFA4-697815A71386}"/>
              </a:ext>
            </a:extLst>
          </p:cNvPr>
          <p:cNvSpPr/>
          <p:nvPr/>
        </p:nvSpPr>
        <p:spPr>
          <a:xfrm>
            <a:off x="5291614" y="3043952"/>
            <a:ext cx="8454033" cy="628888"/>
          </a:xfrm>
          <a:prstGeom prst="rect">
            <a:avLst/>
          </a:prstGeom>
          <a:noFill/>
          <a:ln/>
        </p:spPr>
        <p:txBody>
          <a:bodyPr wrap="square" lIns="0" tIns="0" rIns="0" bIns="0" rtlCol="0" anchor="t"/>
          <a:lstStyle/>
          <a:p>
            <a:pPr marL="0" indent="0" algn="l">
              <a:lnSpc>
                <a:spcPts val="2450"/>
              </a:lnSpc>
              <a:buNone/>
            </a:pPr>
            <a:r>
              <a:rPr lang="en-US" sz="1500" dirty="0">
                <a:solidFill>
                  <a:srgbClr val="F4CAB8"/>
                </a:solidFill>
                <a:ea typeface="Montserrat Medium" pitchFamily="34" charset="-122"/>
                <a:cs typeface="Montserrat Medium" pitchFamily="34" charset="-120"/>
              </a:rPr>
              <a:t>The price of Gold is often influenced by global economic uncertainty and acts as a safe haven asset during times of crisis.</a:t>
            </a:r>
            <a:endParaRPr lang="en-US" sz="1500" dirty="0"/>
          </a:p>
        </p:txBody>
      </p:sp>
      <p:sp>
        <p:nvSpPr>
          <p:cNvPr id="7" name="Shape 4">
            <a:extLst>
              <a:ext uri="{FF2B5EF4-FFF2-40B4-BE49-F238E27FC236}">
                <a16:creationId xmlns:a16="http://schemas.microsoft.com/office/drawing/2014/main" id="{BBB6E1D0-4D92-D548-B036-3DFB73734B9A}"/>
              </a:ext>
            </a:extLst>
          </p:cNvPr>
          <p:cNvSpPr/>
          <p:nvPr/>
        </p:nvSpPr>
        <p:spPr>
          <a:xfrm>
            <a:off x="5144095" y="4041696"/>
            <a:ext cx="8749070" cy="11430"/>
          </a:xfrm>
          <a:prstGeom prst="roundRect">
            <a:avLst>
              <a:gd name="adj" fmla="val 258039"/>
            </a:avLst>
          </a:prstGeom>
          <a:solidFill>
            <a:srgbClr val="662E42"/>
          </a:solidFill>
          <a:ln/>
        </p:spPr>
        <p:txBody>
          <a:bodyPr/>
          <a:lstStyle/>
          <a:p>
            <a:endParaRPr lang="en-US"/>
          </a:p>
        </p:txBody>
      </p:sp>
      <p:pic>
        <p:nvPicPr>
          <p:cNvPr id="8" name="Image 1" descr="preencoded.png">
            <a:extLst>
              <a:ext uri="{FF2B5EF4-FFF2-40B4-BE49-F238E27FC236}">
                <a16:creationId xmlns:a16="http://schemas.microsoft.com/office/drawing/2014/main" id="{164C7296-EE65-5448-AD41-90BA984241CC}"/>
              </a:ext>
            </a:extLst>
          </p:cNvPr>
          <p:cNvPicPr>
            <a:picLocks noChangeAspect="1"/>
          </p:cNvPicPr>
          <p:nvPr/>
        </p:nvPicPr>
        <p:blipFill>
          <a:blip r:embed="rId3"/>
          <a:stretch>
            <a:fillRect/>
          </a:stretch>
        </p:blipFill>
        <p:spPr>
          <a:xfrm>
            <a:off x="1814751" y="4075748"/>
            <a:ext cx="4373761" cy="1782008"/>
          </a:xfrm>
          <a:prstGeom prst="rect">
            <a:avLst/>
          </a:prstGeom>
        </p:spPr>
      </p:pic>
      <p:sp>
        <p:nvSpPr>
          <p:cNvPr id="9" name="Text 5">
            <a:extLst>
              <a:ext uri="{FF2B5EF4-FFF2-40B4-BE49-F238E27FC236}">
                <a16:creationId xmlns:a16="http://schemas.microsoft.com/office/drawing/2014/main" id="{5192A64A-3C08-3B47-92D1-51ED58FE11BE}"/>
              </a:ext>
            </a:extLst>
          </p:cNvPr>
          <p:cNvSpPr/>
          <p:nvPr/>
        </p:nvSpPr>
        <p:spPr>
          <a:xfrm>
            <a:off x="3931444" y="4770120"/>
            <a:ext cx="140137" cy="393144"/>
          </a:xfrm>
          <a:prstGeom prst="rect">
            <a:avLst/>
          </a:prstGeom>
          <a:noFill/>
          <a:ln/>
        </p:spPr>
        <p:txBody>
          <a:bodyPr wrap="none" lIns="0" tIns="0" rIns="0" bIns="0" rtlCol="0" anchor="t"/>
          <a:lstStyle/>
          <a:p>
            <a:pPr marL="0" indent="0" algn="ctr">
              <a:lnSpc>
                <a:spcPts val="3050"/>
              </a:lnSpc>
              <a:buNone/>
            </a:pPr>
            <a:r>
              <a:rPr lang="en-US" sz="1900" b="1" dirty="0">
                <a:solidFill>
                  <a:srgbClr val="F4CAB8"/>
                </a:solidFill>
                <a:ea typeface="FangSong" panose="020B0503020204020204" pitchFamily="49" charset="-122"/>
                <a:cs typeface="Brygada 1918 Bold" pitchFamily="34" charset="-120"/>
              </a:rPr>
              <a:t>2</a:t>
            </a:r>
            <a:endParaRPr lang="en-US" sz="1900" dirty="0"/>
          </a:p>
        </p:txBody>
      </p:sp>
      <p:sp>
        <p:nvSpPr>
          <p:cNvPr id="10" name="Text 6">
            <a:extLst>
              <a:ext uri="{FF2B5EF4-FFF2-40B4-BE49-F238E27FC236}">
                <a16:creationId xmlns:a16="http://schemas.microsoft.com/office/drawing/2014/main" id="{F3931F93-1713-9847-A252-902BFEA580E0}"/>
              </a:ext>
            </a:extLst>
          </p:cNvPr>
          <p:cNvSpPr/>
          <p:nvPr/>
        </p:nvSpPr>
        <p:spPr>
          <a:xfrm>
            <a:off x="6385084" y="4429482"/>
            <a:ext cx="2621637" cy="327660"/>
          </a:xfrm>
          <a:prstGeom prst="rect">
            <a:avLst/>
          </a:prstGeom>
          <a:noFill/>
          <a:ln/>
        </p:spPr>
        <p:txBody>
          <a:bodyPr wrap="none" lIns="0" tIns="0" rIns="0" bIns="0" rtlCol="0" anchor="t"/>
          <a:lstStyle/>
          <a:p>
            <a:pPr marL="0" indent="0" algn="l">
              <a:lnSpc>
                <a:spcPts val="2550"/>
              </a:lnSpc>
              <a:buNone/>
            </a:pPr>
            <a:r>
              <a:rPr lang="en-US" sz="2050" b="1" dirty="0">
                <a:solidFill>
                  <a:srgbClr val="F4CAB8"/>
                </a:solidFill>
                <a:ea typeface="FangSong" panose="020B0503020204020204" pitchFamily="49" charset="-122"/>
                <a:cs typeface="Brygada 1918 Bold" pitchFamily="34" charset="-120"/>
              </a:rPr>
              <a:t>Silver</a:t>
            </a:r>
            <a:endParaRPr lang="en-US" sz="2050" dirty="0"/>
          </a:p>
        </p:txBody>
      </p:sp>
      <p:sp>
        <p:nvSpPr>
          <p:cNvPr id="11" name="Text 7">
            <a:extLst>
              <a:ext uri="{FF2B5EF4-FFF2-40B4-BE49-F238E27FC236}">
                <a16:creationId xmlns:a16="http://schemas.microsoft.com/office/drawing/2014/main" id="{9A1B9A47-0E0C-BA48-92BA-5EB33986D1C9}"/>
              </a:ext>
            </a:extLst>
          </p:cNvPr>
          <p:cNvSpPr/>
          <p:nvPr/>
        </p:nvSpPr>
        <p:spPr>
          <a:xfrm>
            <a:off x="6385084" y="4875014"/>
            <a:ext cx="7360563" cy="628888"/>
          </a:xfrm>
          <a:prstGeom prst="rect">
            <a:avLst/>
          </a:prstGeom>
          <a:noFill/>
          <a:ln/>
        </p:spPr>
        <p:txBody>
          <a:bodyPr wrap="square" lIns="0" tIns="0" rIns="0" bIns="0" rtlCol="0" anchor="t"/>
          <a:lstStyle/>
          <a:p>
            <a:pPr marL="0" indent="0" algn="l">
              <a:lnSpc>
                <a:spcPts val="2450"/>
              </a:lnSpc>
              <a:buNone/>
            </a:pPr>
            <a:r>
              <a:rPr lang="en-US" sz="1500" dirty="0">
                <a:solidFill>
                  <a:srgbClr val="F4CAB8"/>
                </a:solidFill>
                <a:ea typeface="Montserrat Medium" pitchFamily="34" charset="-122"/>
                <a:cs typeface="Montserrat Medium" pitchFamily="34" charset="-120"/>
              </a:rPr>
              <a:t>The price of Silver is often influenced by industrial demand, with its price fluctuating based on the health of the manufacturing sector.</a:t>
            </a:r>
            <a:endParaRPr lang="en-US" sz="1500" dirty="0"/>
          </a:p>
        </p:txBody>
      </p:sp>
      <p:sp>
        <p:nvSpPr>
          <p:cNvPr id="12" name="Shape 8">
            <a:extLst>
              <a:ext uri="{FF2B5EF4-FFF2-40B4-BE49-F238E27FC236}">
                <a16:creationId xmlns:a16="http://schemas.microsoft.com/office/drawing/2014/main" id="{B8429CE7-4D52-B642-A05D-1C87578BC3DB}"/>
              </a:ext>
            </a:extLst>
          </p:cNvPr>
          <p:cNvSpPr/>
          <p:nvPr/>
        </p:nvSpPr>
        <p:spPr>
          <a:xfrm>
            <a:off x="6237565" y="5872758"/>
            <a:ext cx="7655600" cy="11430"/>
          </a:xfrm>
          <a:prstGeom prst="roundRect">
            <a:avLst>
              <a:gd name="adj" fmla="val 258039"/>
            </a:avLst>
          </a:prstGeom>
          <a:solidFill>
            <a:srgbClr val="662E42"/>
          </a:solidFill>
          <a:ln/>
        </p:spPr>
        <p:txBody>
          <a:bodyPr/>
          <a:lstStyle/>
          <a:p>
            <a:endParaRPr lang="en-US"/>
          </a:p>
        </p:txBody>
      </p:sp>
      <p:pic>
        <p:nvPicPr>
          <p:cNvPr id="13" name="Image 2" descr="preencoded.png">
            <a:extLst>
              <a:ext uri="{FF2B5EF4-FFF2-40B4-BE49-F238E27FC236}">
                <a16:creationId xmlns:a16="http://schemas.microsoft.com/office/drawing/2014/main" id="{515AA6B7-E444-AC46-8141-1506EF0AD9EE}"/>
              </a:ext>
            </a:extLst>
          </p:cNvPr>
          <p:cNvPicPr>
            <a:picLocks noChangeAspect="1"/>
          </p:cNvPicPr>
          <p:nvPr/>
        </p:nvPicPr>
        <p:blipFill>
          <a:blip r:embed="rId4"/>
          <a:stretch>
            <a:fillRect/>
          </a:stretch>
        </p:blipFill>
        <p:spPr>
          <a:xfrm>
            <a:off x="721281" y="5906810"/>
            <a:ext cx="6560701" cy="1782008"/>
          </a:xfrm>
          <a:prstGeom prst="rect">
            <a:avLst/>
          </a:prstGeom>
        </p:spPr>
      </p:pic>
      <p:sp>
        <p:nvSpPr>
          <p:cNvPr id="14" name="Text 9">
            <a:extLst>
              <a:ext uri="{FF2B5EF4-FFF2-40B4-BE49-F238E27FC236}">
                <a16:creationId xmlns:a16="http://schemas.microsoft.com/office/drawing/2014/main" id="{F004F911-12C2-A14B-9923-BD159C9A2636}"/>
              </a:ext>
            </a:extLst>
          </p:cNvPr>
          <p:cNvSpPr/>
          <p:nvPr/>
        </p:nvSpPr>
        <p:spPr>
          <a:xfrm>
            <a:off x="3926562" y="6601182"/>
            <a:ext cx="150019" cy="393144"/>
          </a:xfrm>
          <a:prstGeom prst="rect">
            <a:avLst/>
          </a:prstGeom>
          <a:noFill/>
          <a:ln/>
        </p:spPr>
        <p:txBody>
          <a:bodyPr wrap="none" lIns="0" tIns="0" rIns="0" bIns="0" rtlCol="0" anchor="t"/>
          <a:lstStyle/>
          <a:p>
            <a:pPr marL="0" indent="0" algn="ctr">
              <a:lnSpc>
                <a:spcPts val="3050"/>
              </a:lnSpc>
              <a:buNone/>
            </a:pPr>
            <a:r>
              <a:rPr lang="en-US" sz="1900" b="1" dirty="0">
                <a:solidFill>
                  <a:srgbClr val="F4CAB8"/>
                </a:solidFill>
                <a:ea typeface="FangSong" panose="020B0503020204020204" pitchFamily="49" charset="-122"/>
                <a:cs typeface="Brygada 1918 Bold" pitchFamily="34" charset="-120"/>
              </a:rPr>
              <a:t>3</a:t>
            </a:r>
            <a:endParaRPr lang="en-US" sz="1900" dirty="0"/>
          </a:p>
        </p:txBody>
      </p:sp>
      <p:sp>
        <p:nvSpPr>
          <p:cNvPr id="15" name="Text 10">
            <a:extLst>
              <a:ext uri="{FF2B5EF4-FFF2-40B4-BE49-F238E27FC236}">
                <a16:creationId xmlns:a16="http://schemas.microsoft.com/office/drawing/2014/main" id="{EEE4E730-4DBF-C549-B40B-15349E3F0322}"/>
              </a:ext>
            </a:extLst>
          </p:cNvPr>
          <p:cNvSpPr/>
          <p:nvPr/>
        </p:nvSpPr>
        <p:spPr>
          <a:xfrm>
            <a:off x="7478554" y="6103382"/>
            <a:ext cx="2621637" cy="327660"/>
          </a:xfrm>
          <a:prstGeom prst="rect">
            <a:avLst/>
          </a:prstGeom>
          <a:noFill/>
          <a:ln/>
        </p:spPr>
        <p:txBody>
          <a:bodyPr wrap="none" lIns="0" tIns="0" rIns="0" bIns="0" rtlCol="0" anchor="t"/>
          <a:lstStyle/>
          <a:p>
            <a:pPr marL="0" indent="0" algn="l">
              <a:lnSpc>
                <a:spcPts val="2550"/>
              </a:lnSpc>
              <a:buNone/>
            </a:pPr>
            <a:r>
              <a:rPr lang="en-US" sz="2050" b="1" dirty="0">
                <a:solidFill>
                  <a:srgbClr val="F4CAB8"/>
                </a:solidFill>
                <a:ea typeface="FangSong" panose="020B0503020204020204" pitchFamily="49" charset="-122"/>
                <a:cs typeface="Brygada 1918 Bold" pitchFamily="34" charset="-120"/>
              </a:rPr>
              <a:t>Copper</a:t>
            </a:r>
            <a:endParaRPr lang="en-US" sz="2050" dirty="0"/>
          </a:p>
        </p:txBody>
      </p:sp>
      <p:sp>
        <p:nvSpPr>
          <p:cNvPr id="16" name="Text 11">
            <a:extLst>
              <a:ext uri="{FF2B5EF4-FFF2-40B4-BE49-F238E27FC236}">
                <a16:creationId xmlns:a16="http://schemas.microsoft.com/office/drawing/2014/main" id="{6739098A-4647-4F4F-B025-B2F5B350C504}"/>
              </a:ext>
            </a:extLst>
          </p:cNvPr>
          <p:cNvSpPr/>
          <p:nvPr/>
        </p:nvSpPr>
        <p:spPr>
          <a:xfrm>
            <a:off x="7478554" y="6548914"/>
            <a:ext cx="6267093" cy="943332"/>
          </a:xfrm>
          <a:prstGeom prst="rect">
            <a:avLst/>
          </a:prstGeom>
          <a:noFill/>
          <a:ln/>
        </p:spPr>
        <p:txBody>
          <a:bodyPr wrap="square" lIns="0" tIns="0" rIns="0" bIns="0" rtlCol="0" anchor="t"/>
          <a:lstStyle/>
          <a:p>
            <a:pPr marL="0" indent="0" algn="l">
              <a:lnSpc>
                <a:spcPts val="2450"/>
              </a:lnSpc>
              <a:buNone/>
            </a:pPr>
            <a:r>
              <a:rPr lang="en-US" sz="1500" dirty="0">
                <a:solidFill>
                  <a:srgbClr val="F4CAB8"/>
                </a:solidFill>
                <a:ea typeface="Montserrat Medium" pitchFamily="34" charset="-122"/>
                <a:cs typeface="Montserrat Medium" pitchFamily="34" charset="-120"/>
              </a:rPr>
              <a:t>Copper prices are strongly tied to the global industrial cycle, influenced by the demand for infrastructure projects, construction, and manufacturing.</a:t>
            </a:r>
            <a:endParaRPr lang="en-US" sz="1500" dirty="0"/>
          </a:p>
        </p:txBody>
      </p:sp>
    </p:spTree>
    <p:extLst>
      <p:ext uri="{BB962C8B-B14F-4D97-AF65-F5344CB8AC3E}">
        <p14:creationId xmlns:p14="http://schemas.microsoft.com/office/powerpoint/2010/main" val="277105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10101" y="369390"/>
            <a:ext cx="3603348"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Times New Roman" panose="02020603050405020304" pitchFamily="18" charset="0"/>
              </a:rPr>
              <a:t>Introduction</a:t>
            </a:r>
            <a:endParaRPr lang="en-US" sz="4450" dirty="0">
              <a:cs typeface="Times New Roman" panose="02020603050405020304" pitchFamily="18" charset="0"/>
            </a:endParaRPr>
          </a:p>
        </p:txBody>
      </p:sp>
      <p:sp>
        <p:nvSpPr>
          <p:cNvPr id="3" name="Text 1"/>
          <p:cNvSpPr/>
          <p:nvPr/>
        </p:nvSpPr>
        <p:spPr>
          <a:xfrm>
            <a:off x="310099" y="1324483"/>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ea typeface="FangSong" panose="020B0503020204020204" pitchFamily="49" charset="-122"/>
                <a:cs typeface="Times New Roman" panose="02020603050405020304" pitchFamily="18" charset="0"/>
              </a:rPr>
              <a:t>Importance</a:t>
            </a:r>
            <a:endParaRPr lang="en-US" sz="2200" dirty="0">
              <a:cs typeface="Times New Roman" panose="02020603050405020304" pitchFamily="18" charset="0"/>
            </a:endParaRPr>
          </a:p>
        </p:txBody>
      </p:sp>
      <p:sp>
        <p:nvSpPr>
          <p:cNvPr id="4" name="Text 2"/>
          <p:cNvSpPr/>
          <p:nvPr/>
        </p:nvSpPr>
        <p:spPr>
          <a:xfrm>
            <a:off x="310098" y="1934906"/>
            <a:ext cx="5106499" cy="684848"/>
          </a:xfrm>
          <a:prstGeom prst="rect">
            <a:avLst/>
          </a:prstGeom>
          <a:noFill/>
          <a:ln/>
        </p:spPr>
        <p:txBody>
          <a:bodyPr wrap="square" lIns="0" tIns="0" rIns="0" bIns="0" rtlCol="0" anchor="t"/>
          <a:lstStyle/>
          <a:p>
            <a:pPr>
              <a:lnSpc>
                <a:spcPts val="2650"/>
              </a:lnSpc>
            </a:pPr>
            <a:r>
              <a:rPr lang="en-US" sz="1800" b="1" dirty="0">
                <a:solidFill>
                  <a:srgbClr val="F4CAB8"/>
                </a:solidFill>
                <a:ea typeface="Montserrat Medium" pitchFamily="34" charset="-122"/>
                <a:cs typeface="Times New Roman" panose="02020603050405020304" pitchFamily="18" charset="0"/>
              </a:rPr>
              <a:t>Commodities are essential components of the global economy, driving energy, manufacturing, and trade.</a:t>
            </a:r>
          </a:p>
          <a:p>
            <a:pPr>
              <a:lnSpc>
                <a:spcPts val="2650"/>
              </a:lnSpc>
            </a:pPr>
            <a:endParaRPr lang="en-US" b="1" dirty="0">
              <a:cs typeface="Times New Roman" panose="02020603050405020304" pitchFamily="18" charset="0"/>
            </a:endParaRPr>
          </a:p>
          <a:p>
            <a:pPr marL="0" indent="0">
              <a:lnSpc>
                <a:spcPts val="2650"/>
              </a:lnSpc>
              <a:buNone/>
            </a:pPr>
            <a:endParaRPr lang="en-US" sz="1650" b="1" dirty="0">
              <a:cs typeface="Times New Roman" panose="02020603050405020304" pitchFamily="18" charset="0"/>
            </a:endParaRPr>
          </a:p>
        </p:txBody>
      </p:sp>
      <p:sp>
        <p:nvSpPr>
          <p:cNvPr id="7" name="Text 0">
            <a:extLst>
              <a:ext uri="{FF2B5EF4-FFF2-40B4-BE49-F238E27FC236}">
                <a16:creationId xmlns:a16="http://schemas.microsoft.com/office/drawing/2014/main" id="{0A21C055-32D1-6D46-813C-229FDB974583}"/>
              </a:ext>
            </a:extLst>
          </p:cNvPr>
          <p:cNvSpPr/>
          <p:nvPr/>
        </p:nvSpPr>
        <p:spPr>
          <a:xfrm>
            <a:off x="310098" y="3960843"/>
            <a:ext cx="3473143" cy="420689"/>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Times New Roman" panose="02020603050405020304" pitchFamily="18" charset="0"/>
              </a:rPr>
              <a:t>Objectives </a:t>
            </a:r>
          </a:p>
        </p:txBody>
      </p:sp>
      <p:sp>
        <p:nvSpPr>
          <p:cNvPr id="9" name="Text 2">
            <a:extLst>
              <a:ext uri="{FF2B5EF4-FFF2-40B4-BE49-F238E27FC236}">
                <a16:creationId xmlns:a16="http://schemas.microsoft.com/office/drawing/2014/main" id="{6B44C397-8C64-4048-8EE4-D8DBA4E031AC}"/>
              </a:ext>
            </a:extLst>
          </p:cNvPr>
          <p:cNvSpPr/>
          <p:nvPr/>
        </p:nvSpPr>
        <p:spPr>
          <a:xfrm>
            <a:off x="310099" y="5109629"/>
            <a:ext cx="4429425" cy="2283420"/>
          </a:xfrm>
          <a:prstGeom prst="rect">
            <a:avLst/>
          </a:prstGeom>
          <a:noFill/>
          <a:ln/>
        </p:spPr>
        <p:txBody>
          <a:bodyPr wrap="none" lIns="0" tIns="0" rIns="0" bIns="0" rtlCol="0" anchor="t"/>
          <a:lstStyle/>
          <a:p>
            <a:pPr>
              <a:lnSpc>
                <a:spcPts val="2800"/>
              </a:lnSpc>
            </a:pPr>
            <a:r>
              <a:rPr lang="en-US" sz="2000" b="1" dirty="0">
                <a:solidFill>
                  <a:srgbClr val="F4CAB8"/>
                </a:solidFill>
                <a:ea typeface="FangSong" panose="020B0503020204020204" pitchFamily="49" charset="-122"/>
                <a:cs typeface="Times New Roman" panose="02020603050405020304" pitchFamily="18" charset="0"/>
              </a:rPr>
              <a:t>1. Analyzing trends between 2000-2024</a:t>
            </a:r>
          </a:p>
          <a:p>
            <a:pPr>
              <a:lnSpc>
                <a:spcPts val="2800"/>
              </a:lnSpc>
            </a:pPr>
            <a:endParaRPr lang="en-US" sz="2000" b="1" dirty="0">
              <a:solidFill>
                <a:srgbClr val="F4CAB8"/>
              </a:solidFill>
              <a:ea typeface="FangSong" panose="020B0503020204020204" pitchFamily="49" charset="-122"/>
              <a:cs typeface="Times New Roman" panose="02020603050405020304" pitchFamily="18" charset="0"/>
            </a:endParaRPr>
          </a:p>
          <a:p>
            <a:pPr>
              <a:lnSpc>
                <a:spcPts val="2800"/>
              </a:lnSpc>
            </a:pPr>
            <a:r>
              <a:rPr lang="en-US" sz="2000" b="1" dirty="0">
                <a:solidFill>
                  <a:srgbClr val="F4CAB8"/>
                </a:solidFill>
                <a:ea typeface="FangSong" panose="020B0503020204020204" pitchFamily="49" charset="-122"/>
                <a:cs typeface="Times New Roman" panose="02020603050405020304" pitchFamily="18" charset="0"/>
              </a:rPr>
              <a:t>2.  Assessing Correlations between </a:t>
            </a:r>
            <a:r>
              <a:rPr lang="en-US" sz="2000" b="1" dirty="0">
                <a:solidFill>
                  <a:srgbClr val="F4CAB8"/>
                </a:solidFill>
                <a:ea typeface="Montserrat Medium" pitchFamily="34" charset="-122"/>
                <a:cs typeface="Times New Roman" panose="02020603050405020304" pitchFamily="18" charset="0"/>
              </a:rPr>
              <a:t>commodities.</a:t>
            </a:r>
          </a:p>
          <a:p>
            <a:pPr>
              <a:lnSpc>
                <a:spcPts val="2800"/>
              </a:lnSpc>
            </a:pPr>
            <a:endParaRPr lang="en-US" sz="2000" b="1" dirty="0">
              <a:solidFill>
                <a:srgbClr val="F4CAB8"/>
              </a:solidFill>
              <a:ea typeface="Montserrat Medium" pitchFamily="34" charset="-122"/>
              <a:cs typeface="Times New Roman" panose="02020603050405020304" pitchFamily="18" charset="0"/>
            </a:endParaRPr>
          </a:p>
          <a:p>
            <a:pPr>
              <a:lnSpc>
                <a:spcPts val="2800"/>
              </a:lnSpc>
            </a:pPr>
            <a:r>
              <a:rPr lang="en-US" sz="2000" b="1" dirty="0">
                <a:solidFill>
                  <a:srgbClr val="F4CAB8"/>
                </a:solidFill>
                <a:ea typeface="FangSong" panose="020B0503020204020204" pitchFamily="49" charset="-122"/>
                <a:cs typeface="Times New Roman" panose="02020603050405020304" pitchFamily="18" charset="0"/>
              </a:rPr>
              <a:t>3. Developing Models </a:t>
            </a:r>
            <a:r>
              <a:rPr lang="en-US" sz="2000" b="1" dirty="0">
                <a:solidFill>
                  <a:srgbClr val="F4CAB8"/>
                </a:solidFill>
                <a:ea typeface="Montserrat Medium" pitchFamily="34" charset="-122"/>
                <a:cs typeface="Times New Roman" panose="02020603050405020304" pitchFamily="18" charset="0"/>
              </a:rPr>
              <a:t>to forecast future prices </a:t>
            </a:r>
            <a:endParaRPr lang="en-US" sz="2000" b="1" dirty="0">
              <a:cs typeface="Times New Roman" panose="02020603050405020304" pitchFamily="18" charset="0"/>
            </a:endParaRPr>
          </a:p>
          <a:p>
            <a:pPr marL="457200" indent="-457200">
              <a:lnSpc>
                <a:spcPts val="2800"/>
              </a:lnSpc>
              <a:buAutoNum type="arabicPeriod"/>
            </a:pPr>
            <a:endParaRPr lang="en-US" sz="2000" b="1" dirty="0">
              <a:cs typeface="Times New Roman" panose="02020603050405020304" pitchFamily="18" charset="0"/>
            </a:endParaRPr>
          </a:p>
        </p:txBody>
      </p:sp>
      <p:sp>
        <p:nvSpPr>
          <p:cNvPr id="12" name="Text 5">
            <a:extLst>
              <a:ext uri="{FF2B5EF4-FFF2-40B4-BE49-F238E27FC236}">
                <a16:creationId xmlns:a16="http://schemas.microsoft.com/office/drawing/2014/main" id="{45380F11-8704-3D48-88B4-7E5B34566B00}"/>
              </a:ext>
            </a:extLst>
          </p:cNvPr>
          <p:cNvSpPr/>
          <p:nvPr/>
        </p:nvSpPr>
        <p:spPr>
          <a:xfrm>
            <a:off x="454065" y="5488028"/>
            <a:ext cx="2854643" cy="356830"/>
          </a:xfrm>
          <a:prstGeom prst="rect">
            <a:avLst/>
          </a:prstGeom>
          <a:noFill/>
          <a:ln/>
        </p:spPr>
        <p:txBody>
          <a:bodyPr wrap="none" lIns="0" tIns="0" rIns="0" bIns="0" rtlCol="0" anchor="t"/>
          <a:lstStyle/>
          <a:p>
            <a:pPr marL="0" indent="0">
              <a:lnSpc>
                <a:spcPts val="2800"/>
              </a:lnSpc>
              <a:buNone/>
            </a:pPr>
            <a:endParaRPr lang="en-US" sz="2200" dirty="0">
              <a:cs typeface="Times New Roman" panose="02020603050405020304" pitchFamily="18" charset="0"/>
            </a:endParaRPr>
          </a:p>
        </p:txBody>
      </p:sp>
      <p:sp>
        <p:nvSpPr>
          <p:cNvPr id="15" name="Text 8">
            <a:extLst>
              <a:ext uri="{FF2B5EF4-FFF2-40B4-BE49-F238E27FC236}">
                <a16:creationId xmlns:a16="http://schemas.microsoft.com/office/drawing/2014/main" id="{E7535241-BF13-444A-997F-C746024BEDD4}"/>
              </a:ext>
            </a:extLst>
          </p:cNvPr>
          <p:cNvSpPr/>
          <p:nvPr/>
        </p:nvSpPr>
        <p:spPr>
          <a:xfrm>
            <a:off x="454065" y="6072924"/>
            <a:ext cx="2854643" cy="356830"/>
          </a:xfrm>
          <a:prstGeom prst="rect">
            <a:avLst/>
          </a:prstGeom>
          <a:noFill/>
          <a:ln/>
        </p:spPr>
        <p:txBody>
          <a:bodyPr wrap="none" lIns="0" tIns="0" rIns="0" bIns="0" rtlCol="0" anchor="t"/>
          <a:lstStyle/>
          <a:p>
            <a:pPr marL="0" indent="0">
              <a:lnSpc>
                <a:spcPts val="2800"/>
              </a:lnSpc>
              <a:buNone/>
            </a:pPr>
            <a:endParaRPr lang="en-US" sz="2200" dirty="0">
              <a:cs typeface="Times New Roman" panose="02020603050405020304" pitchFamily="18" charset="0"/>
            </a:endParaRPr>
          </a:p>
        </p:txBody>
      </p:sp>
      <p:pic>
        <p:nvPicPr>
          <p:cNvPr id="17" name="Picture 2">
            <a:extLst>
              <a:ext uri="{FF2B5EF4-FFF2-40B4-BE49-F238E27FC236}">
                <a16:creationId xmlns:a16="http://schemas.microsoft.com/office/drawing/2014/main" id="{D920BE34-8A4C-DB44-AC3F-A56AC7CB1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99"/>
          <a:stretch/>
        </p:blipFill>
        <p:spPr bwMode="auto">
          <a:xfrm>
            <a:off x="6372879" y="504000"/>
            <a:ext cx="8107772" cy="7221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C29AE4B-D8D7-AA42-8687-0D7C6D500546}"/>
              </a:ext>
            </a:extLst>
          </p:cNvPr>
          <p:cNvSpPr/>
          <p:nvPr/>
        </p:nvSpPr>
        <p:spPr>
          <a:xfrm>
            <a:off x="749260" y="1193006"/>
            <a:ext cx="131318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Key Findings: Unveiling Correlations Between Commodities</a:t>
            </a:r>
            <a:endParaRPr lang="en-US" sz="4450" dirty="0"/>
          </a:p>
        </p:txBody>
      </p:sp>
      <p:sp>
        <p:nvSpPr>
          <p:cNvPr id="3" name="Shape 1">
            <a:extLst>
              <a:ext uri="{FF2B5EF4-FFF2-40B4-BE49-F238E27FC236}">
                <a16:creationId xmlns:a16="http://schemas.microsoft.com/office/drawing/2014/main" id="{14E68A9A-3292-2B44-81F1-CA747EA9E423}"/>
              </a:ext>
            </a:extLst>
          </p:cNvPr>
          <p:cNvSpPr/>
          <p:nvPr/>
        </p:nvSpPr>
        <p:spPr>
          <a:xfrm>
            <a:off x="749260" y="3048238"/>
            <a:ext cx="3282910" cy="1598176"/>
          </a:xfrm>
          <a:prstGeom prst="roundRect">
            <a:avLst>
              <a:gd name="adj" fmla="val 2010"/>
            </a:avLst>
          </a:prstGeom>
          <a:solidFill>
            <a:srgbClr val="4D1529"/>
          </a:solidFill>
          <a:ln/>
        </p:spPr>
        <p:txBody>
          <a:bodyPr/>
          <a:lstStyle/>
          <a:p>
            <a:endParaRPr lang="en-US"/>
          </a:p>
        </p:txBody>
      </p:sp>
      <p:sp>
        <p:nvSpPr>
          <p:cNvPr id="4" name="Text 2">
            <a:extLst>
              <a:ext uri="{FF2B5EF4-FFF2-40B4-BE49-F238E27FC236}">
                <a16:creationId xmlns:a16="http://schemas.microsoft.com/office/drawing/2014/main" id="{D1C189BC-AF30-414F-94CB-5D584FDCE247}"/>
              </a:ext>
            </a:extLst>
          </p:cNvPr>
          <p:cNvSpPr/>
          <p:nvPr/>
        </p:nvSpPr>
        <p:spPr>
          <a:xfrm>
            <a:off x="963335" y="3633192"/>
            <a:ext cx="133826" cy="428149"/>
          </a:xfrm>
          <a:prstGeom prst="rect">
            <a:avLst/>
          </a:prstGeom>
          <a:noFill/>
          <a:ln/>
        </p:spPr>
        <p:txBody>
          <a:bodyPr wrap="none" lIns="0" tIns="0" rIns="0" bIns="0" rtlCol="0" anchor="t"/>
          <a:lstStyle/>
          <a:p>
            <a:pPr marL="0" indent="0" algn="ctr">
              <a:lnSpc>
                <a:spcPts val="3350"/>
              </a:lnSpc>
              <a:buNone/>
            </a:pPr>
            <a:r>
              <a:rPr lang="en-US" sz="2100" b="1" dirty="0">
                <a:solidFill>
                  <a:srgbClr val="F4CAB8"/>
                </a:solidFill>
                <a:ea typeface="FangSong" panose="020B0503020204020204" pitchFamily="49" charset="-122"/>
                <a:cs typeface="Brygada 1918 Bold" pitchFamily="34" charset="-120"/>
              </a:rPr>
              <a:t>1</a:t>
            </a:r>
            <a:endParaRPr lang="en-US" sz="2100" dirty="0"/>
          </a:p>
        </p:txBody>
      </p:sp>
      <p:sp>
        <p:nvSpPr>
          <p:cNvPr id="5" name="Text 3">
            <a:extLst>
              <a:ext uri="{FF2B5EF4-FFF2-40B4-BE49-F238E27FC236}">
                <a16:creationId xmlns:a16="http://schemas.microsoft.com/office/drawing/2014/main" id="{A0D108A5-3A89-E540-8684-3134B9FF1B24}"/>
              </a:ext>
            </a:extLst>
          </p:cNvPr>
          <p:cNvSpPr/>
          <p:nvPr/>
        </p:nvSpPr>
        <p:spPr>
          <a:xfrm>
            <a:off x="4246245" y="3262313"/>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Gold-Silver</a:t>
            </a:r>
            <a:endParaRPr lang="en-US" sz="2200" dirty="0"/>
          </a:p>
        </p:txBody>
      </p:sp>
      <p:sp>
        <p:nvSpPr>
          <p:cNvPr id="6" name="Text 4">
            <a:extLst>
              <a:ext uri="{FF2B5EF4-FFF2-40B4-BE49-F238E27FC236}">
                <a16:creationId xmlns:a16="http://schemas.microsoft.com/office/drawing/2014/main" id="{66CB6713-DF4D-7F47-8695-EC9032E3CC56}"/>
              </a:ext>
            </a:extLst>
          </p:cNvPr>
          <p:cNvSpPr/>
          <p:nvPr/>
        </p:nvSpPr>
        <p:spPr>
          <a:xfrm>
            <a:off x="4246245" y="3747492"/>
            <a:ext cx="9420820"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Gold and Silver prices tend to move together, indicating a strong positive correlation. They are both considered precious metals and share similar drivers.</a:t>
            </a:r>
            <a:endParaRPr lang="en-US" sz="1650" dirty="0"/>
          </a:p>
        </p:txBody>
      </p:sp>
      <p:sp>
        <p:nvSpPr>
          <p:cNvPr id="7" name="Shape 5">
            <a:extLst>
              <a:ext uri="{FF2B5EF4-FFF2-40B4-BE49-F238E27FC236}">
                <a16:creationId xmlns:a16="http://schemas.microsoft.com/office/drawing/2014/main" id="{E759C488-A4FD-4542-A872-15BC5DA38438}"/>
              </a:ext>
            </a:extLst>
          </p:cNvPr>
          <p:cNvSpPr/>
          <p:nvPr/>
        </p:nvSpPr>
        <p:spPr>
          <a:xfrm>
            <a:off x="4139208" y="4631174"/>
            <a:ext cx="9634895" cy="15240"/>
          </a:xfrm>
          <a:prstGeom prst="roundRect">
            <a:avLst>
              <a:gd name="adj" fmla="val 210732"/>
            </a:avLst>
          </a:prstGeom>
          <a:solidFill>
            <a:srgbClr val="662E42"/>
          </a:solidFill>
          <a:ln/>
        </p:spPr>
        <p:txBody>
          <a:bodyPr/>
          <a:lstStyle/>
          <a:p>
            <a:endParaRPr lang="en-US"/>
          </a:p>
        </p:txBody>
      </p:sp>
      <p:sp>
        <p:nvSpPr>
          <p:cNvPr id="8" name="Shape 6">
            <a:extLst>
              <a:ext uri="{FF2B5EF4-FFF2-40B4-BE49-F238E27FC236}">
                <a16:creationId xmlns:a16="http://schemas.microsoft.com/office/drawing/2014/main" id="{8E4B0819-8A37-5F42-AEEA-9CD318AA2BF2}"/>
              </a:ext>
            </a:extLst>
          </p:cNvPr>
          <p:cNvSpPr/>
          <p:nvPr/>
        </p:nvSpPr>
        <p:spPr>
          <a:xfrm>
            <a:off x="749260" y="4753451"/>
            <a:ext cx="6565940" cy="2283023"/>
          </a:xfrm>
          <a:prstGeom prst="roundRect">
            <a:avLst>
              <a:gd name="adj" fmla="val 1407"/>
            </a:avLst>
          </a:prstGeom>
          <a:solidFill>
            <a:srgbClr val="4D1529"/>
          </a:solidFill>
          <a:ln/>
        </p:spPr>
        <p:txBody>
          <a:bodyPr/>
          <a:lstStyle/>
          <a:p>
            <a:endParaRPr lang="en-US"/>
          </a:p>
        </p:txBody>
      </p:sp>
      <p:sp>
        <p:nvSpPr>
          <p:cNvPr id="9" name="Text 7">
            <a:extLst>
              <a:ext uri="{FF2B5EF4-FFF2-40B4-BE49-F238E27FC236}">
                <a16:creationId xmlns:a16="http://schemas.microsoft.com/office/drawing/2014/main" id="{B62332FC-C917-9C47-9DAF-895877244757}"/>
              </a:ext>
            </a:extLst>
          </p:cNvPr>
          <p:cNvSpPr/>
          <p:nvPr/>
        </p:nvSpPr>
        <p:spPr>
          <a:xfrm>
            <a:off x="963335" y="5680829"/>
            <a:ext cx="152519" cy="428149"/>
          </a:xfrm>
          <a:prstGeom prst="rect">
            <a:avLst/>
          </a:prstGeom>
          <a:noFill/>
          <a:ln/>
        </p:spPr>
        <p:txBody>
          <a:bodyPr wrap="none" lIns="0" tIns="0" rIns="0" bIns="0" rtlCol="0" anchor="t"/>
          <a:lstStyle/>
          <a:p>
            <a:pPr marL="0" indent="0" algn="ctr">
              <a:lnSpc>
                <a:spcPts val="3350"/>
              </a:lnSpc>
              <a:buNone/>
            </a:pPr>
            <a:r>
              <a:rPr lang="en-US" sz="2100" b="1" dirty="0">
                <a:solidFill>
                  <a:srgbClr val="F4CAB8"/>
                </a:solidFill>
                <a:ea typeface="FangSong" panose="020B0503020204020204" pitchFamily="49" charset="-122"/>
                <a:cs typeface="Brygada 1918 Bold" pitchFamily="34" charset="-120"/>
              </a:rPr>
              <a:t>2</a:t>
            </a:r>
            <a:endParaRPr lang="en-US" sz="2100" dirty="0"/>
          </a:p>
        </p:txBody>
      </p:sp>
      <p:sp>
        <p:nvSpPr>
          <p:cNvPr id="10" name="Text 8">
            <a:extLst>
              <a:ext uri="{FF2B5EF4-FFF2-40B4-BE49-F238E27FC236}">
                <a16:creationId xmlns:a16="http://schemas.microsoft.com/office/drawing/2014/main" id="{B1C9DB22-D163-DD46-86C7-6D80C4F03D91}"/>
              </a:ext>
            </a:extLst>
          </p:cNvPr>
          <p:cNvSpPr/>
          <p:nvPr/>
        </p:nvSpPr>
        <p:spPr>
          <a:xfrm>
            <a:off x="7529274" y="4967526"/>
            <a:ext cx="3037165"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Industrial vs. Precious</a:t>
            </a:r>
            <a:endParaRPr lang="en-US" sz="2200" dirty="0"/>
          </a:p>
        </p:txBody>
      </p:sp>
      <p:sp>
        <p:nvSpPr>
          <p:cNvPr id="11" name="Text 9">
            <a:extLst>
              <a:ext uri="{FF2B5EF4-FFF2-40B4-BE49-F238E27FC236}">
                <a16:creationId xmlns:a16="http://schemas.microsoft.com/office/drawing/2014/main" id="{2F446AB8-1F53-5A41-8E91-83DB77D9274B}"/>
              </a:ext>
            </a:extLst>
          </p:cNvPr>
          <p:cNvSpPr/>
          <p:nvPr/>
        </p:nvSpPr>
        <p:spPr>
          <a:xfrm>
            <a:off x="7529274" y="5452705"/>
            <a:ext cx="6137791" cy="1369695"/>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The correlations between industrial metals like Copper and precious metals like Gold are generally weaker, implying a less pronounced link between their price movements.</a:t>
            </a:r>
            <a:endParaRPr lang="en-US" sz="1650" dirty="0"/>
          </a:p>
        </p:txBody>
      </p:sp>
    </p:spTree>
    <p:extLst>
      <p:ext uri="{BB962C8B-B14F-4D97-AF65-F5344CB8AC3E}">
        <p14:creationId xmlns:p14="http://schemas.microsoft.com/office/powerpoint/2010/main" val="3300216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09053E-288B-E044-A994-EF2ECC0B05FD}"/>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35D403C-4F9B-8141-9745-00D317A21AC0}"/>
              </a:ext>
            </a:extLst>
          </p:cNvPr>
          <p:cNvSpPr/>
          <p:nvPr/>
        </p:nvSpPr>
        <p:spPr>
          <a:xfrm>
            <a:off x="749260" y="1772722"/>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Key Findings: Volatility and Risk Management</a:t>
            </a:r>
            <a:endParaRPr lang="en-US" sz="4450" dirty="0"/>
          </a:p>
        </p:txBody>
      </p:sp>
      <p:sp>
        <p:nvSpPr>
          <p:cNvPr id="4" name="Text 1">
            <a:extLst>
              <a:ext uri="{FF2B5EF4-FFF2-40B4-BE49-F238E27FC236}">
                <a16:creationId xmlns:a16="http://schemas.microsoft.com/office/drawing/2014/main" id="{10FFBAA4-1AD5-F54F-B85E-989C83A7999B}"/>
              </a:ext>
            </a:extLst>
          </p:cNvPr>
          <p:cNvSpPr/>
          <p:nvPr/>
        </p:nvSpPr>
        <p:spPr>
          <a:xfrm>
            <a:off x="749260" y="3627953"/>
            <a:ext cx="3662124" cy="706517"/>
          </a:xfrm>
          <a:prstGeom prst="rect">
            <a:avLst/>
          </a:prstGeom>
          <a:noFill/>
          <a:ln/>
        </p:spPr>
        <p:txBody>
          <a:bodyPr wrap="none" lIns="0" tIns="0" rIns="0" bIns="0" rtlCol="0" anchor="t"/>
          <a:lstStyle/>
          <a:p>
            <a:pPr marL="0" indent="0" algn="ctr">
              <a:lnSpc>
                <a:spcPts val="5550"/>
              </a:lnSpc>
              <a:buNone/>
            </a:pPr>
            <a:r>
              <a:rPr lang="en-US" sz="5550" b="1" dirty="0">
                <a:solidFill>
                  <a:srgbClr val="F4CAB8"/>
                </a:solidFill>
                <a:ea typeface="FangSong" panose="020B0503020204020204" pitchFamily="49" charset="-122"/>
                <a:cs typeface="Brygada 1918 Bold" pitchFamily="34" charset="-120"/>
              </a:rPr>
              <a:t>1</a:t>
            </a:r>
            <a:endParaRPr lang="en-US" sz="5550" dirty="0"/>
          </a:p>
        </p:txBody>
      </p:sp>
      <p:sp>
        <p:nvSpPr>
          <p:cNvPr id="5" name="Text 2">
            <a:extLst>
              <a:ext uri="{FF2B5EF4-FFF2-40B4-BE49-F238E27FC236}">
                <a16:creationId xmlns:a16="http://schemas.microsoft.com/office/drawing/2014/main" id="{2B78EF44-AC55-7B49-991B-A332F6287409}"/>
              </a:ext>
            </a:extLst>
          </p:cNvPr>
          <p:cNvSpPr/>
          <p:nvPr/>
        </p:nvSpPr>
        <p:spPr>
          <a:xfrm>
            <a:off x="1153001" y="4602004"/>
            <a:ext cx="2854643" cy="356830"/>
          </a:xfrm>
          <a:prstGeom prst="rect">
            <a:avLst/>
          </a:prstGeom>
          <a:noFill/>
          <a:ln/>
        </p:spPr>
        <p:txBody>
          <a:bodyPr wrap="none" lIns="0" tIns="0" rIns="0" bIns="0" rtlCol="0" anchor="t"/>
          <a:lstStyle/>
          <a:p>
            <a:pPr marL="0" indent="0" algn="ctr">
              <a:lnSpc>
                <a:spcPts val="2800"/>
              </a:lnSpc>
              <a:buNone/>
            </a:pPr>
            <a:r>
              <a:rPr lang="en-US" sz="2200" b="1" dirty="0">
                <a:solidFill>
                  <a:srgbClr val="F4CAB8"/>
                </a:solidFill>
                <a:ea typeface="FangSong" panose="020B0503020204020204" pitchFamily="49" charset="-122"/>
                <a:cs typeface="Brygada 1918 Bold" pitchFamily="34" charset="-120"/>
              </a:rPr>
              <a:t>Palladium</a:t>
            </a:r>
            <a:endParaRPr lang="en-US" sz="2200" dirty="0"/>
          </a:p>
        </p:txBody>
      </p:sp>
      <p:sp>
        <p:nvSpPr>
          <p:cNvPr id="6" name="Text 3">
            <a:extLst>
              <a:ext uri="{FF2B5EF4-FFF2-40B4-BE49-F238E27FC236}">
                <a16:creationId xmlns:a16="http://schemas.microsoft.com/office/drawing/2014/main" id="{1DA78C70-C4DF-DE41-BC4B-FD7422CAA0EB}"/>
              </a:ext>
            </a:extLst>
          </p:cNvPr>
          <p:cNvSpPr/>
          <p:nvPr/>
        </p:nvSpPr>
        <p:spPr>
          <a:xfrm>
            <a:off x="749260" y="5087183"/>
            <a:ext cx="3662124" cy="1369695"/>
          </a:xfrm>
          <a:prstGeom prst="rect">
            <a:avLst/>
          </a:prstGeom>
          <a:noFill/>
          <a:ln/>
        </p:spPr>
        <p:txBody>
          <a:bodyPr wrap="square" lIns="0" tIns="0" rIns="0" bIns="0" rtlCol="0" anchor="t"/>
          <a:lstStyle/>
          <a:p>
            <a:pPr marL="0" indent="0" algn="ctr">
              <a:lnSpc>
                <a:spcPts val="2650"/>
              </a:lnSpc>
              <a:buNone/>
            </a:pPr>
            <a:r>
              <a:rPr lang="en-US" sz="1650" dirty="0">
                <a:solidFill>
                  <a:srgbClr val="F4CAB8"/>
                </a:solidFill>
                <a:ea typeface="Montserrat Medium" pitchFamily="34" charset="-122"/>
                <a:cs typeface="Montserrat Medium" pitchFamily="34" charset="-120"/>
              </a:rPr>
              <a:t>Palladium is known for its high volatility due to its limited supply and significant demand from the automotive industry.</a:t>
            </a:r>
            <a:endParaRPr lang="en-US" sz="1650" dirty="0"/>
          </a:p>
        </p:txBody>
      </p:sp>
      <p:sp>
        <p:nvSpPr>
          <p:cNvPr id="7" name="Text 4">
            <a:extLst>
              <a:ext uri="{FF2B5EF4-FFF2-40B4-BE49-F238E27FC236}">
                <a16:creationId xmlns:a16="http://schemas.microsoft.com/office/drawing/2014/main" id="{053051FE-2123-F046-9B56-81981A4802A4}"/>
              </a:ext>
            </a:extLst>
          </p:cNvPr>
          <p:cNvSpPr/>
          <p:nvPr/>
        </p:nvSpPr>
        <p:spPr>
          <a:xfrm>
            <a:off x="4732496" y="3627953"/>
            <a:ext cx="3662243" cy="706517"/>
          </a:xfrm>
          <a:prstGeom prst="rect">
            <a:avLst/>
          </a:prstGeom>
          <a:noFill/>
          <a:ln/>
        </p:spPr>
        <p:txBody>
          <a:bodyPr wrap="none" lIns="0" tIns="0" rIns="0" bIns="0" rtlCol="0" anchor="t"/>
          <a:lstStyle/>
          <a:p>
            <a:pPr marL="0" indent="0" algn="ctr">
              <a:lnSpc>
                <a:spcPts val="5550"/>
              </a:lnSpc>
              <a:buNone/>
            </a:pPr>
            <a:r>
              <a:rPr lang="en-US" sz="5550" b="1" dirty="0">
                <a:solidFill>
                  <a:srgbClr val="F4CAB8"/>
                </a:solidFill>
                <a:ea typeface="FangSong" panose="020B0503020204020204" pitchFamily="49" charset="-122"/>
                <a:cs typeface="Brygada 1918 Bold" pitchFamily="34" charset="-120"/>
              </a:rPr>
              <a:t>2</a:t>
            </a:r>
            <a:endParaRPr lang="en-US" sz="5550" dirty="0"/>
          </a:p>
        </p:txBody>
      </p:sp>
      <p:sp>
        <p:nvSpPr>
          <p:cNvPr id="8" name="Text 5">
            <a:extLst>
              <a:ext uri="{FF2B5EF4-FFF2-40B4-BE49-F238E27FC236}">
                <a16:creationId xmlns:a16="http://schemas.microsoft.com/office/drawing/2014/main" id="{EB0BBCD0-2B63-AF4E-AF30-178B0524375E}"/>
              </a:ext>
            </a:extLst>
          </p:cNvPr>
          <p:cNvSpPr/>
          <p:nvPr/>
        </p:nvSpPr>
        <p:spPr>
          <a:xfrm>
            <a:off x="5136237" y="4602004"/>
            <a:ext cx="2854643" cy="356830"/>
          </a:xfrm>
          <a:prstGeom prst="rect">
            <a:avLst/>
          </a:prstGeom>
          <a:noFill/>
          <a:ln/>
        </p:spPr>
        <p:txBody>
          <a:bodyPr wrap="none" lIns="0" tIns="0" rIns="0" bIns="0" rtlCol="0" anchor="t"/>
          <a:lstStyle/>
          <a:p>
            <a:pPr marL="0" indent="0" algn="ctr">
              <a:lnSpc>
                <a:spcPts val="2800"/>
              </a:lnSpc>
              <a:buNone/>
            </a:pPr>
            <a:r>
              <a:rPr lang="en-US" sz="2200" b="1" dirty="0">
                <a:solidFill>
                  <a:srgbClr val="F4CAB8"/>
                </a:solidFill>
                <a:ea typeface="FangSong" panose="020B0503020204020204" pitchFamily="49" charset="-122"/>
                <a:cs typeface="Brygada 1918 Bold" pitchFamily="34" charset="-120"/>
              </a:rPr>
              <a:t>Gold</a:t>
            </a:r>
            <a:endParaRPr lang="en-US" sz="2200" dirty="0"/>
          </a:p>
        </p:txBody>
      </p:sp>
      <p:sp>
        <p:nvSpPr>
          <p:cNvPr id="9" name="Text 6">
            <a:extLst>
              <a:ext uri="{FF2B5EF4-FFF2-40B4-BE49-F238E27FC236}">
                <a16:creationId xmlns:a16="http://schemas.microsoft.com/office/drawing/2014/main" id="{A579F0F0-D5EE-0E43-8FB5-46C63B998900}"/>
              </a:ext>
            </a:extLst>
          </p:cNvPr>
          <p:cNvSpPr/>
          <p:nvPr/>
        </p:nvSpPr>
        <p:spPr>
          <a:xfrm>
            <a:off x="4732496" y="5087183"/>
            <a:ext cx="3662243" cy="1369695"/>
          </a:xfrm>
          <a:prstGeom prst="rect">
            <a:avLst/>
          </a:prstGeom>
          <a:noFill/>
          <a:ln/>
        </p:spPr>
        <p:txBody>
          <a:bodyPr wrap="square" lIns="0" tIns="0" rIns="0" bIns="0" rtlCol="0" anchor="t"/>
          <a:lstStyle/>
          <a:p>
            <a:pPr marL="0" indent="0" algn="ctr">
              <a:lnSpc>
                <a:spcPts val="2650"/>
              </a:lnSpc>
              <a:buNone/>
            </a:pPr>
            <a:r>
              <a:rPr lang="en-US" sz="1650" dirty="0">
                <a:solidFill>
                  <a:srgbClr val="F4CAB8"/>
                </a:solidFill>
                <a:ea typeface="Montserrat Medium" pitchFamily="34" charset="-122"/>
                <a:cs typeface="Montserrat Medium" pitchFamily="34" charset="-120"/>
              </a:rPr>
              <a:t>Gold is considered a relatively stable commodity, often acting as a safe haven asset during periods of economic uncertainty.</a:t>
            </a:r>
            <a:endParaRPr lang="en-US" sz="1650" dirty="0"/>
          </a:p>
        </p:txBody>
      </p:sp>
    </p:spTree>
    <p:extLst>
      <p:ext uri="{BB962C8B-B14F-4D97-AF65-F5344CB8AC3E}">
        <p14:creationId xmlns:p14="http://schemas.microsoft.com/office/powerpoint/2010/main" val="181821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6B30351-7664-914F-8DA3-59A3F7BE2F03}"/>
              </a:ext>
            </a:extLst>
          </p:cNvPr>
          <p:cNvSpPr/>
          <p:nvPr/>
        </p:nvSpPr>
        <p:spPr>
          <a:xfrm>
            <a:off x="747951" y="587693"/>
            <a:ext cx="7543681" cy="712232"/>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Conclusion: A Path Forward</a:t>
            </a:r>
            <a:endParaRPr lang="en-US" sz="4450" dirty="0"/>
          </a:p>
        </p:txBody>
      </p:sp>
      <p:pic>
        <p:nvPicPr>
          <p:cNvPr id="3" name="Image 0" descr="preencoded.png">
            <a:extLst>
              <a:ext uri="{FF2B5EF4-FFF2-40B4-BE49-F238E27FC236}">
                <a16:creationId xmlns:a16="http://schemas.microsoft.com/office/drawing/2014/main" id="{8CB20ECA-E89A-4144-8DB6-71836A680D7D}"/>
              </a:ext>
            </a:extLst>
          </p:cNvPr>
          <p:cNvPicPr>
            <a:picLocks noChangeAspect="1"/>
          </p:cNvPicPr>
          <p:nvPr/>
        </p:nvPicPr>
        <p:blipFill>
          <a:blip r:embed="rId2"/>
          <a:stretch>
            <a:fillRect/>
          </a:stretch>
        </p:blipFill>
        <p:spPr>
          <a:xfrm>
            <a:off x="2947868" y="1727240"/>
            <a:ext cx="2167176" cy="1937266"/>
          </a:xfrm>
          <a:prstGeom prst="rect">
            <a:avLst/>
          </a:prstGeom>
        </p:spPr>
      </p:pic>
      <p:sp>
        <p:nvSpPr>
          <p:cNvPr id="4" name="Text 1">
            <a:extLst>
              <a:ext uri="{FF2B5EF4-FFF2-40B4-BE49-F238E27FC236}">
                <a16:creationId xmlns:a16="http://schemas.microsoft.com/office/drawing/2014/main" id="{75083DE4-0496-324F-BA7E-8F8C8008D03E}"/>
              </a:ext>
            </a:extLst>
          </p:cNvPr>
          <p:cNvSpPr/>
          <p:nvPr/>
        </p:nvSpPr>
        <p:spPr>
          <a:xfrm>
            <a:off x="3964543" y="2740581"/>
            <a:ext cx="133588" cy="427434"/>
          </a:xfrm>
          <a:prstGeom prst="rect">
            <a:avLst/>
          </a:prstGeom>
          <a:noFill/>
          <a:ln/>
        </p:spPr>
        <p:txBody>
          <a:bodyPr wrap="none" lIns="0" tIns="0" rIns="0" bIns="0" rtlCol="0" anchor="t"/>
          <a:lstStyle/>
          <a:p>
            <a:pPr marL="0" indent="0" algn="ctr">
              <a:lnSpc>
                <a:spcPts val="3350"/>
              </a:lnSpc>
              <a:buNone/>
            </a:pPr>
            <a:r>
              <a:rPr lang="en-US" sz="2100" b="1" dirty="0">
                <a:solidFill>
                  <a:srgbClr val="F4CAB8"/>
                </a:solidFill>
                <a:ea typeface="FangSong" panose="020B0503020204020204" pitchFamily="49" charset="-122"/>
                <a:cs typeface="Brygada 1918 Bold" pitchFamily="34" charset="-120"/>
              </a:rPr>
              <a:t>1</a:t>
            </a:r>
            <a:endParaRPr lang="en-US" sz="2100" dirty="0"/>
          </a:p>
        </p:txBody>
      </p:sp>
      <p:sp>
        <p:nvSpPr>
          <p:cNvPr id="5" name="Text 2">
            <a:extLst>
              <a:ext uri="{FF2B5EF4-FFF2-40B4-BE49-F238E27FC236}">
                <a16:creationId xmlns:a16="http://schemas.microsoft.com/office/drawing/2014/main" id="{ED343432-6165-D849-9D16-86C479FBE3AD}"/>
              </a:ext>
            </a:extLst>
          </p:cNvPr>
          <p:cNvSpPr/>
          <p:nvPr/>
        </p:nvSpPr>
        <p:spPr>
          <a:xfrm>
            <a:off x="5328642" y="2111812"/>
            <a:ext cx="2849404" cy="356116"/>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Key Findings</a:t>
            </a:r>
            <a:endParaRPr lang="en-US" sz="2200" dirty="0"/>
          </a:p>
        </p:txBody>
      </p:sp>
      <p:sp>
        <p:nvSpPr>
          <p:cNvPr id="6" name="Text 3">
            <a:extLst>
              <a:ext uri="{FF2B5EF4-FFF2-40B4-BE49-F238E27FC236}">
                <a16:creationId xmlns:a16="http://schemas.microsoft.com/office/drawing/2014/main" id="{0571A7D8-C191-E241-ABCC-1403899E6631}"/>
              </a:ext>
            </a:extLst>
          </p:cNvPr>
          <p:cNvSpPr/>
          <p:nvPr/>
        </p:nvSpPr>
        <p:spPr>
          <a:xfrm>
            <a:off x="5328642" y="2596039"/>
            <a:ext cx="8340209" cy="683895"/>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The study highlights the benefits and limitations of using hybrid models for commodity price forecasting.</a:t>
            </a:r>
            <a:endParaRPr lang="en-US" sz="1650" dirty="0"/>
          </a:p>
        </p:txBody>
      </p:sp>
      <p:sp>
        <p:nvSpPr>
          <p:cNvPr id="7" name="Shape 4">
            <a:extLst>
              <a:ext uri="{FF2B5EF4-FFF2-40B4-BE49-F238E27FC236}">
                <a16:creationId xmlns:a16="http://schemas.microsoft.com/office/drawing/2014/main" id="{9DA05870-6E64-5243-8A01-81DEFEAA5BC9}"/>
              </a:ext>
            </a:extLst>
          </p:cNvPr>
          <p:cNvSpPr/>
          <p:nvPr/>
        </p:nvSpPr>
        <p:spPr>
          <a:xfrm>
            <a:off x="5168384" y="3675936"/>
            <a:ext cx="8660725" cy="15240"/>
          </a:xfrm>
          <a:prstGeom prst="roundRect">
            <a:avLst>
              <a:gd name="adj" fmla="val 210342"/>
            </a:avLst>
          </a:prstGeom>
          <a:solidFill>
            <a:srgbClr val="662E42"/>
          </a:solidFill>
          <a:ln/>
        </p:spPr>
        <p:txBody>
          <a:bodyPr/>
          <a:lstStyle/>
          <a:p>
            <a:endParaRPr lang="en-US"/>
          </a:p>
        </p:txBody>
      </p:sp>
      <p:pic>
        <p:nvPicPr>
          <p:cNvPr id="8" name="Image 1" descr="preencoded.png">
            <a:extLst>
              <a:ext uri="{FF2B5EF4-FFF2-40B4-BE49-F238E27FC236}">
                <a16:creationId xmlns:a16="http://schemas.microsoft.com/office/drawing/2014/main" id="{D588A99C-1FDA-AB4C-8E20-A17CA6A58D5E}"/>
              </a:ext>
            </a:extLst>
          </p:cNvPr>
          <p:cNvPicPr>
            <a:picLocks noChangeAspect="1"/>
          </p:cNvPicPr>
          <p:nvPr/>
        </p:nvPicPr>
        <p:blipFill>
          <a:blip r:embed="rId3"/>
          <a:stretch>
            <a:fillRect/>
          </a:stretch>
        </p:blipFill>
        <p:spPr>
          <a:xfrm>
            <a:off x="1864281" y="3717846"/>
            <a:ext cx="4334351" cy="1937266"/>
          </a:xfrm>
          <a:prstGeom prst="rect">
            <a:avLst/>
          </a:prstGeom>
        </p:spPr>
      </p:pic>
      <p:sp>
        <p:nvSpPr>
          <p:cNvPr id="9" name="Text 5">
            <a:extLst>
              <a:ext uri="{FF2B5EF4-FFF2-40B4-BE49-F238E27FC236}">
                <a16:creationId xmlns:a16="http://schemas.microsoft.com/office/drawing/2014/main" id="{C4746CF0-1606-7342-BCBE-A193DDF22DCD}"/>
              </a:ext>
            </a:extLst>
          </p:cNvPr>
          <p:cNvSpPr/>
          <p:nvPr/>
        </p:nvSpPr>
        <p:spPr>
          <a:xfrm>
            <a:off x="3955256" y="4472702"/>
            <a:ext cx="152281" cy="427434"/>
          </a:xfrm>
          <a:prstGeom prst="rect">
            <a:avLst/>
          </a:prstGeom>
          <a:noFill/>
          <a:ln/>
        </p:spPr>
        <p:txBody>
          <a:bodyPr wrap="none" lIns="0" tIns="0" rIns="0" bIns="0" rtlCol="0" anchor="t"/>
          <a:lstStyle/>
          <a:p>
            <a:pPr marL="0" indent="0" algn="ctr">
              <a:lnSpc>
                <a:spcPts val="3350"/>
              </a:lnSpc>
              <a:buNone/>
            </a:pPr>
            <a:r>
              <a:rPr lang="en-US" sz="2100" b="1" dirty="0">
                <a:solidFill>
                  <a:srgbClr val="F4CAB8"/>
                </a:solidFill>
                <a:ea typeface="FangSong" panose="020B0503020204020204" pitchFamily="49" charset="-122"/>
                <a:cs typeface="Brygada 1918 Bold" pitchFamily="34" charset="-120"/>
              </a:rPr>
              <a:t>2</a:t>
            </a:r>
            <a:endParaRPr lang="en-US" sz="2100" dirty="0"/>
          </a:p>
        </p:txBody>
      </p:sp>
      <p:sp>
        <p:nvSpPr>
          <p:cNvPr id="10" name="Text 6">
            <a:extLst>
              <a:ext uri="{FF2B5EF4-FFF2-40B4-BE49-F238E27FC236}">
                <a16:creationId xmlns:a16="http://schemas.microsoft.com/office/drawing/2014/main" id="{B4166DA0-BB56-DB47-A61A-614C87EA0CB0}"/>
              </a:ext>
            </a:extLst>
          </p:cNvPr>
          <p:cNvSpPr/>
          <p:nvPr/>
        </p:nvSpPr>
        <p:spPr>
          <a:xfrm>
            <a:off x="6412230" y="4102418"/>
            <a:ext cx="2849404" cy="356116"/>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Value Proposition</a:t>
            </a:r>
            <a:endParaRPr lang="en-US" sz="2200" dirty="0"/>
          </a:p>
        </p:txBody>
      </p:sp>
      <p:sp>
        <p:nvSpPr>
          <p:cNvPr id="11" name="Text 7">
            <a:extLst>
              <a:ext uri="{FF2B5EF4-FFF2-40B4-BE49-F238E27FC236}">
                <a16:creationId xmlns:a16="http://schemas.microsoft.com/office/drawing/2014/main" id="{A53EB426-E843-A346-9A17-3A85DC53D1E3}"/>
              </a:ext>
            </a:extLst>
          </p:cNvPr>
          <p:cNvSpPr/>
          <p:nvPr/>
        </p:nvSpPr>
        <p:spPr>
          <a:xfrm>
            <a:off x="6412230" y="4586645"/>
            <a:ext cx="7256621" cy="683895"/>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The integration of traditional and modern methods offers a powerful tool for stakeholders in the global market.</a:t>
            </a:r>
            <a:endParaRPr lang="en-US" sz="1650" dirty="0"/>
          </a:p>
        </p:txBody>
      </p:sp>
      <p:sp>
        <p:nvSpPr>
          <p:cNvPr id="12" name="Shape 8">
            <a:extLst>
              <a:ext uri="{FF2B5EF4-FFF2-40B4-BE49-F238E27FC236}">
                <a16:creationId xmlns:a16="http://schemas.microsoft.com/office/drawing/2014/main" id="{EF0D5C29-751B-F74D-99C0-4FB3622647A6}"/>
              </a:ext>
            </a:extLst>
          </p:cNvPr>
          <p:cNvSpPr/>
          <p:nvPr/>
        </p:nvSpPr>
        <p:spPr>
          <a:xfrm>
            <a:off x="6251972" y="5666542"/>
            <a:ext cx="7577138" cy="15240"/>
          </a:xfrm>
          <a:prstGeom prst="roundRect">
            <a:avLst>
              <a:gd name="adj" fmla="val 210342"/>
            </a:avLst>
          </a:prstGeom>
          <a:solidFill>
            <a:srgbClr val="662E42"/>
          </a:solidFill>
          <a:ln/>
        </p:spPr>
        <p:txBody>
          <a:bodyPr/>
          <a:lstStyle/>
          <a:p>
            <a:endParaRPr lang="en-US"/>
          </a:p>
        </p:txBody>
      </p:sp>
      <p:pic>
        <p:nvPicPr>
          <p:cNvPr id="13" name="Image 2" descr="preencoded.png">
            <a:extLst>
              <a:ext uri="{FF2B5EF4-FFF2-40B4-BE49-F238E27FC236}">
                <a16:creationId xmlns:a16="http://schemas.microsoft.com/office/drawing/2014/main" id="{768DA8D5-3275-6C43-8062-F6666EF492F4}"/>
              </a:ext>
            </a:extLst>
          </p:cNvPr>
          <p:cNvPicPr>
            <a:picLocks noChangeAspect="1"/>
          </p:cNvPicPr>
          <p:nvPr/>
        </p:nvPicPr>
        <p:blipFill>
          <a:blip r:embed="rId4"/>
          <a:stretch>
            <a:fillRect/>
          </a:stretch>
        </p:blipFill>
        <p:spPr>
          <a:xfrm>
            <a:off x="780693" y="5708452"/>
            <a:ext cx="6501527" cy="1937266"/>
          </a:xfrm>
          <a:prstGeom prst="rect">
            <a:avLst/>
          </a:prstGeom>
        </p:spPr>
      </p:pic>
      <p:sp>
        <p:nvSpPr>
          <p:cNvPr id="14" name="Text 9">
            <a:extLst>
              <a:ext uri="{FF2B5EF4-FFF2-40B4-BE49-F238E27FC236}">
                <a16:creationId xmlns:a16="http://schemas.microsoft.com/office/drawing/2014/main" id="{763DB841-35CC-C845-AC68-3EFF026D6564}"/>
              </a:ext>
            </a:extLst>
          </p:cNvPr>
          <p:cNvSpPr/>
          <p:nvPr/>
        </p:nvSpPr>
        <p:spPr>
          <a:xfrm>
            <a:off x="3949898" y="6463308"/>
            <a:ext cx="162997" cy="427434"/>
          </a:xfrm>
          <a:prstGeom prst="rect">
            <a:avLst/>
          </a:prstGeom>
          <a:noFill/>
          <a:ln/>
        </p:spPr>
        <p:txBody>
          <a:bodyPr wrap="none" lIns="0" tIns="0" rIns="0" bIns="0" rtlCol="0" anchor="t"/>
          <a:lstStyle/>
          <a:p>
            <a:pPr marL="0" indent="0" algn="ctr">
              <a:lnSpc>
                <a:spcPts val="3350"/>
              </a:lnSpc>
              <a:buNone/>
            </a:pPr>
            <a:r>
              <a:rPr lang="en-US" sz="2100" b="1" dirty="0">
                <a:solidFill>
                  <a:srgbClr val="F4CAB8"/>
                </a:solidFill>
                <a:ea typeface="FangSong" panose="020B0503020204020204" pitchFamily="49" charset="-122"/>
                <a:cs typeface="Brygada 1918 Bold" pitchFamily="34" charset="-120"/>
              </a:rPr>
              <a:t>3</a:t>
            </a:r>
            <a:endParaRPr lang="en-US" sz="2100" dirty="0"/>
          </a:p>
        </p:txBody>
      </p:sp>
      <p:sp>
        <p:nvSpPr>
          <p:cNvPr id="15" name="Text 10">
            <a:extLst>
              <a:ext uri="{FF2B5EF4-FFF2-40B4-BE49-F238E27FC236}">
                <a16:creationId xmlns:a16="http://schemas.microsoft.com/office/drawing/2014/main" id="{B2A69AFD-50CD-B34E-83A7-CDD6A0693C0F}"/>
              </a:ext>
            </a:extLst>
          </p:cNvPr>
          <p:cNvSpPr/>
          <p:nvPr/>
        </p:nvSpPr>
        <p:spPr>
          <a:xfrm>
            <a:off x="7495818" y="5922050"/>
            <a:ext cx="2849404" cy="356116"/>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ea typeface="FangSong" panose="020B0503020204020204" pitchFamily="49" charset="-122"/>
                <a:cs typeface="Brygada 1918 Bold" pitchFamily="34" charset="-120"/>
              </a:rPr>
              <a:t>Future Research</a:t>
            </a:r>
            <a:endParaRPr lang="en-US" sz="2200" dirty="0"/>
          </a:p>
        </p:txBody>
      </p:sp>
      <p:sp>
        <p:nvSpPr>
          <p:cNvPr id="16" name="Text 11">
            <a:extLst>
              <a:ext uri="{FF2B5EF4-FFF2-40B4-BE49-F238E27FC236}">
                <a16:creationId xmlns:a16="http://schemas.microsoft.com/office/drawing/2014/main" id="{7DCE2BA2-82EB-B544-AE83-33ECF990F934}"/>
              </a:ext>
            </a:extLst>
          </p:cNvPr>
          <p:cNvSpPr/>
          <p:nvPr/>
        </p:nvSpPr>
        <p:spPr>
          <a:xfrm>
            <a:off x="7495818" y="6406277"/>
            <a:ext cx="6173033" cy="1025843"/>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Further research is crucial to address the limitations and refine the model for greater accuracy and real-time applications.</a:t>
            </a:r>
            <a:endParaRPr lang="en-US" sz="1650" dirty="0"/>
          </a:p>
        </p:txBody>
      </p:sp>
    </p:spTree>
    <p:extLst>
      <p:ext uri="{BB962C8B-B14F-4D97-AF65-F5344CB8AC3E}">
        <p14:creationId xmlns:p14="http://schemas.microsoft.com/office/powerpoint/2010/main" val="1886488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810" y="0"/>
            <a:ext cx="3897630" cy="4080511"/>
          </a:xfrm>
          <a:prstGeom prst="flowChartDocument">
            <a:avLst/>
          </a:prstGeom>
          <a:solidFill>
            <a:srgbClr val="788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1005840" y="205394"/>
            <a:ext cx="3408218" cy="2845378"/>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3800" b="1" kern="1200">
                <a:solidFill>
                  <a:srgbClr val="FFFFFF"/>
                </a:solidFill>
                <a:ea typeface="+mj-ea"/>
                <a:cs typeface="+mj-cs"/>
              </a:rPr>
              <a:t>Challenges in Commodity Price Forecasting</a:t>
            </a:r>
            <a:endParaRPr lang="en-US" sz="3800" kern="1200">
              <a:solidFill>
                <a:srgbClr val="FFFFFF"/>
              </a:solidFill>
              <a:ea typeface="+mj-ea"/>
              <a:cs typeface="+mj-cs"/>
            </a:endParaRPr>
          </a:p>
        </p:txBody>
      </p:sp>
      <p:pic>
        <p:nvPicPr>
          <p:cNvPr id="11" name="Picture 10" descr="A diagram of a market forecasting&#10;&#10;Description automatically generated">
            <a:extLst>
              <a:ext uri="{FF2B5EF4-FFF2-40B4-BE49-F238E27FC236}">
                <a16:creationId xmlns:a16="http://schemas.microsoft.com/office/drawing/2014/main" id="{B17AA1BD-0852-C54B-A6D3-8AC2A7F3BEEB}"/>
              </a:ext>
            </a:extLst>
          </p:cNvPr>
          <p:cNvPicPr>
            <a:picLocks noChangeAspect="1"/>
          </p:cNvPicPr>
          <p:nvPr/>
        </p:nvPicPr>
        <p:blipFill>
          <a:blip r:embed="rId3"/>
          <a:stretch>
            <a:fillRect/>
          </a:stretch>
        </p:blipFill>
        <p:spPr>
          <a:xfrm>
            <a:off x="5049519" y="1315974"/>
            <a:ext cx="8817045" cy="55988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49260" y="3804761"/>
            <a:ext cx="6268403"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Methodology Overview</a:t>
            </a:r>
            <a:endParaRPr lang="en-US" sz="4450" dirty="0"/>
          </a:p>
        </p:txBody>
      </p:sp>
      <p:pic>
        <p:nvPicPr>
          <p:cNvPr id="4" name="Image 1" descr="preencoded.png"/>
          <p:cNvPicPr>
            <a:picLocks noChangeAspect="1"/>
          </p:cNvPicPr>
          <p:nvPr/>
        </p:nvPicPr>
        <p:blipFill>
          <a:blip r:embed="rId3"/>
          <a:stretch>
            <a:fillRect/>
          </a:stretch>
        </p:blipFill>
        <p:spPr>
          <a:xfrm>
            <a:off x="749260" y="4839414"/>
            <a:ext cx="535186" cy="535186"/>
          </a:xfrm>
          <a:prstGeom prst="rect">
            <a:avLst/>
          </a:prstGeom>
        </p:spPr>
      </p:pic>
      <p:sp>
        <p:nvSpPr>
          <p:cNvPr id="5" name="Text 1"/>
          <p:cNvSpPr/>
          <p:nvPr/>
        </p:nvSpPr>
        <p:spPr>
          <a:xfrm>
            <a:off x="749260" y="5588675"/>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FangSong" panose="020B0503020204020204" pitchFamily="49" charset="-122"/>
                <a:ea typeface="FangSong" panose="020B0503020204020204" pitchFamily="49" charset="-122"/>
                <a:cs typeface="Brygada 1918 Bold" pitchFamily="34" charset="-120"/>
              </a:rPr>
              <a:t>Data Collection</a:t>
            </a:r>
            <a:endParaRPr lang="en-US" sz="2200" dirty="0"/>
          </a:p>
        </p:txBody>
      </p:sp>
      <p:pic>
        <p:nvPicPr>
          <p:cNvPr id="7" name="Image 2" descr="preencoded.png"/>
          <p:cNvPicPr>
            <a:picLocks noChangeAspect="1"/>
          </p:cNvPicPr>
          <p:nvPr/>
        </p:nvPicPr>
        <p:blipFill>
          <a:blip r:embed="rId4"/>
          <a:stretch>
            <a:fillRect/>
          </a:stretch>
        </p:blipFill>
        <p:spPr>
          <a:xfrm>
            <a:off x="5233511" y="4839414"/>
            <a:ext cx="535186" cy="535186"/>
          </a:xfrm>
          <a:prstGeom prst="rect">
            <a:avLst/>
          </a:prstGeom>
        </p:spPr>
      </p:pic>
      <p:sp>
        <p:nvSpPr>
          <p:cNvPr id="8" name="Text 3"/>
          <p:cNvSpPr/>
          <p:nvPr/>
        </p:nvSpPr>
        <p:spPr>
          <a:xfrm>
            <a:off x="5233511" y="5588675"/>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FangSong" panose="020B0503020204020204" pitchFamily="49" charset="-122"/>
                <a:ea typeface="FangSong" panose="020B0503020204020204" pitchFamily="49" charset="-122"/>
                <a:cs typeface="Brygada 1918 Bold" pitchFamily="34" charset="-120"/>
              </a:rPr>
              <a:t>Exploratory Analysis</a:t>
            </a:r>
            <a:endParaRPr lang="en-US" sz="2200" dirty="0"/>
          </a:p>
        </p:txBody>
      </p:sp>
      <p:pic>
        <p:nvPicPr>
          <p:cNvPr id="10" name="Image 3" descr="preencoded.png"/>
          <p:cNvPicPr>
            <a:picLocks noChangeAspect="1"/>
          </p:cNvPicPr>
          <p:nvPr/>
        </p:nvPicPr>
        <p:blipFill>
          <a:blip r:embed="rId5"/>
          <a:stretch>
            <a:fillRect/>
          </a:stretch>
        </p:blipFill>
        <p:spPr>
          <a:xfrm>
            <a:off x="9717881" y="4839414"/>
            <a:ext cx="535186" cy="535186"/>
          </a:xfrm>
          <a:prstGeom prst="rect">
            <a:avLst/>
          </a:prstGeom>
        </p:spPr>
      </p:pic>
      <p:sp>
        <p:nvSpPr>
          <p:cNvPr id="11" name="Text 5"/>
          <p:cNvSpPr/>
          <p:nvPr/>
        </p:nvSpPr>
        <p:spPr>
          <a:xfrm>
            <a:off x="9717881" y="5588675"/>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FangSong" panose="020B0503020204020204" pitchFamily="49" charset="-122"/>
                <a:ea typeface="FangSong" panose="020B0503020204020204" pitchFamily="49" charset="-122"/>
                <a:cs typeface="Brygada 1918 Bold" pitchFamily="34" charset="-120"/>
              </a:rPr>
              <a:t>Model Development</a:t>
            </a:r>
            <a:endParaRPr lang="en-US" sz="2200" dirty="0"/>
          </a:p>
        </p:txBody>
      </p:sp>
      <p:pic>
        <p:nvPicPr>
          <p:cNvPr id="14" name="Picture 13" descr="A stack of gold and silver bars and coins&#10;&#10;Description automatically generated">
            <a:extLst>
              <a:ext uri="{FF2B5EF4-FFF2-40B4-BE49-F238E27FC236}">
                <a16:creationId xmlns:a16="http://schemas.microsoft.com/office/drawing/2014/main" id="{852D718F-CC04-F54D-964D-41D4C9D35B60}"/>
              </a:ext>
            </a:extLst>
          </p:cNvPr>
          <p:cNvPicPr>
            <a:picLocks noChangeAspect="1"/>
          </p:cNvPicPr>
          <p:nvPr/>
        </p:nvPicPr>
        <p:blipFill rotWithShape="1">
          <a:blip r:embed="rId6"/>
          <a:srcRect t="24164" b="50707"/>
          <a:stretch/>
        </p:blipFill>
        <p:spPr>
          <a:xfrm>
            <a:off x="0" y="0"/>
            <a:ext cx="14630400" cy="36764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1" y="1623654"/>
            <a:ext cx="7645479" cy="1143715"/>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Data Collection and Preparation</a:t>
            </a:r>
            <a:endParaRPr lang="en-US" sz="4450" dirty="0"/>
          </a:p>
        </p:txBody>
      </p:sp>
      <p:sp>
        <p:nvSpPr>
          <p:cNvPr id="4" name="Shape 1"/>
          <p:cNvSpPr/>
          <p:nvPr/>
        </p:nvSpPr>
        <p:spPr>
          <a:xfrm>
            <a:off x="6541532" y="3105269"/>
            <a:ext cx="30480" cy="3767137"/>
          </a:xfrm>
          <a:prstGeom prst="roundRect">
            <a:avLst>
              <a:gd name="adj" fmla="val 105366"/>
            </a:avLst>
          </a:prstGeom>
          <a:solidFill>
            <a:srgbClr val="662E42"/>
          </a:solidFill>
          <a:ln/>
        </p:spPr>
        <p:txBody>
          <a:bodyPr/>
          <a:lstStyle/>
          <a:p>
            <a:endParaRPr lang="en-US"/>
          </a:p>
        </p:txBody>
      </p:sp>
      <p:sp>
        <p:nvSpPr>
          <p:cNvPr id="5" name="Shape 2"/>
          <p:cNvSpPr/>
          <p:nvPr/>
        </p:nvSpPr>
        <p:spPr>
          <a:xfrm>
            <a:off x="6767155" y="3571756"/>
            <a:ext cx="749260" cy="30480"/>
          </a:xfrm>
          <a:prstGeom prst="roundRect">
            <a:avLst>
              <a:gd name="adj" fmla="val 105366"/>
            </a:avLst>
          </a:prstGeom>
          <a:solidFill>
            <a:srgbClr val="662E42"/>
          </a:solidFill>
          <a:ln/>
        </p:spPr>
        <p:txBody>
          <a:bodyPr/>
          <a:lstStyle/>
          <a:p>
            <a:endParaRPr lang="en-US"/>
          </a:p>
        </p:txBody>
      </p:sp>
      <p:sp>
        <p:nvSpPr>
          <p:cNvPr id="6" name="Shape 3"/>
          <p:cNvSpPr/>
          <p:nvPr/>
        </p:nvSpPr>
        <p:spPr>
          <a:xfrm>
            <a:off x="6315908" y="3346133"/>
            <a:ext cx="481727" cy="481727"/>
          </a:xfrm>
          <a:prstGeom prst="roundRect">
            <a:avLst>
              <a:gd name="adj" fmla="val 6667"/>
            </a:avLst>
          </a:prstGeom>
          <a:solidFill>
            <a:srgbClr val="4D1529"/>
          </a:solidFill>
          <a:ln/>
        </p:spPr>
        <p:txBody>
          <a:bodyPr/>
          <a:lstStyle/>
          <a:p>
            <a:endParaRPr lang="en-US"/>
          </a:p>
        </p:txBody>
      </p:sp>
      <p:sp>
        <p:nvSpPr>
          <p:cNvPr id="7" name="Text 4"/>
          <p:cNvSpPr/>
          <p:nvPr/>
        </p:nvSpPr>
        <p:spPr>
          <a:xfrm>
            <a:off x="6471047" y="3415665"/>
            <a:ext cx="171331"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ea typeface="FangSong" panose="020B0503020204020204" pitchFamily="49" charset="-122"/>
                <a:cs typeface="Brygada 1918 Bold" pitchFamily="34" charset="-120"/>
              </a:rPr>
              <a:t>1</a:t>
            </a:r>
            <a:endParaRPr lang="en-US" sz="2650" dirty="0"/>
          </a:p>
        </p:txBody>
      </p:sp>
      <p:sp>
        <p:nvSpPr>
          <p:cNvPr id="8" name="Text 5"/>
          <p:cNvSpPr/>
          <p:nvPr/>
        </p:nvSpPr>
        <p:spPr>
          <a:xfrm>
            <a:off x="7734300" y="3319343"/>
            <a:ext cx="6146840"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Historical price data for each commodity will be collected from reputable sources.</a:t>
            </a:r>
            <a:endParaRPr lang="en-US" sz="1650" dirty="0"/>
          </a:p>
        </p:txBody>
      </p:sp>
      <p:sp>
        <p:nvSpPr>
          <p:cNvPr id="9" name="Shape 6"/>
          <p:cNvSpPr/>
          <p:nvPr/>
        </p:nvSpPr>
        <p:spPr>
          <a:xfrm>
            <a:off x="6767155" y="4898827"/>
            <a:ext cx="749260" cy="30480"/>
          </a:xfrm>
          <a:prstGeom prst="roundRect">
            <a:avLst>
              <a:gd name="adj" fmla="val 105366"/>
            </a:avLst>
          </a:prstGeom>
          <a:solidFill>
            <a:srgbClr val="662E42"/>
          </a:solidFill>
          <a:ln/>
        </p:spPr>
        <p:txBody>
          <a:bodyPr/>
          <a:lstStyle/>
          <a:p>
            <a:endParaRPr lang="en-US"/>
          </a:p>
        </p:txBody>
      </p:sp>
      <p:sp>
        <p:nvSpPr>
          <p:cNvPr id="10" name="Shape 7"/>
          <p:cNvSpPr/>
          <p:nvPr/>
        </p:nvSpPr>
        <p:spPr>
          <a:xfrm>
            <a:off x="6315908" y="4673203"/>
            <a:ext cx="481727" cy="481727"/>
          </a:xfrm>
          <a:prstGeom prst="roundRect">
            <a:avLst>
              <a:gd name="adj" fmla="val 6667"/>
            </a:avLst>
          </a:prstGeom>
          <a:solidFill>
            <a:srgbClr val="4D1529"/>
          </a:solidFill>
          <a:ln/>
        </p:spPr>
        <p:txBody>
          <a:bodyPr/>
          <a:lstStyle/>
          <a:p>
            <a:endParaRPr lang="en-US"/>
          </a:p>
        </p:txBody>
      </p:sp>
      <p:sp>
        <p:nvSpPr>
          <p:cNvPr id="11" name="Text 8"/>
          <p:cNvSpPr/>
          <p:nvPr/>
        </p:nvSpPr>
        <p:spPr>
          <a:xfrm>
            <a:off x="6459141" y="4742736"/>
            <a:ext cx="195263"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ea typeface="FangSong" panose="020B0503020204020204" pitchFamily="49" charset="-122"/>
                <a:cs typeface="Brygada 1918 Bold" pitchFamily="34" charset="-120"/>
              </a:rPr>
              <a:t>2</a:t>
            </a:r>
            <a:endParaRPr lang="en-US" sz="2650" dirty="0"/>
          </a:p>
        </p:txBody>
      </p:sp>
      <p:sp>
        <p:nvSpPr>
          <p:cNvPr id="12" name="Text 9"/>
          <p:cNvSpPr/>
          <p:nvPr/>
        </p:nvSpPr>
        <p:spPr>
          <a:xfrm>
            <a:off x="7734300" y="4646414"/>
            <a:ext cx="6146840"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Data cleaning includes handling missing values, outliers, and inconsistencies to ensure accuracy.</a:t>
            </a:r>
            <a:endParaRPr lang="en-US" sz="1650" dirty="0"/>
          </a:p>
        </p:txBody>
      </p:sp>
      <p:sp>
        <p:nvSpPr>
          <p:cNvPr id="13" name="Shape 10"/>
          <p:cNvSpPr/>
          <p:nvPr/>
        </p:nvSpPr>
        <p:spPr>
          <a:xfrm>
            <a:off x="6767155" y="6225897"/>
            <a:ext cx="749260" cy="30480"/>
          </a:xfrm>
          <a:prstGeom prst="roundRect">
            <a:avLst>
              <a:gd name="adj" fmla="val 105366"/>
            </a:avLst>
          </a:prstGeom>
          <a:solidFill>
            <a:srgbClr val="662E42"/>
          </a:solidFill>
          <a:ln/>
        </p:spPr>
        <p:txBody>
          <a:bodyPr/>
          <a:lstStyle/>
          <a:p>
            <a:endParaRPr lang="en-US"/>
          </a:p>
        </p:txBody>
      </p:sp>
      <p:sp>
        <p:nvSpPr>
          <p:cNvPr id="14" name="Shape 11"/>
          <p:cNvSpPr/>
          <p:nvPr/>
        </p:nvSpPr>
        <p:spPr>
          <a:xfrm>
            <a:off x="6315908" y="6000274"/>
            <a:ext cx="481727" cy="481727"/>
          </a:xfrm>
          <a:prstGeom prst="roundRect">
            <a:avLst>
              <a:gd name="adj" fmla="val 6667"/>
            </a:avLst>
          </a:prstGeom>
          <a:solidFill>
            <a:srgbClr val="4D1529"/>
          </a:solidFill>
          <a:ln/>
        </p:spPr>
        <p:txBody>
          <a:bodyPr/>
          <a:lstStyle/>
          <a:p>
            <a:endParaRPr lang="en-US"/>
          </a:p>
        </p:txBody>
      </p:sp>
      <p:sp>
        <p:nvSpPr>
          <p:cNvPr id="15" name="Text 12"/>
          <p:cNvSpPr/>
          <p:nvPr/>
        </p:nvSpPr>
        <p:spPr>
          <a:xfrm>
            <a:off x="6452235" y="6069806"/>
            <a:ext cx="208955"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ea typeface="FangSong" panose="020B0503020204020204" pitchFamily="49" charset="-122"/>
                <a:cs typeface="Brygada 1918 Bold" pitchFamily="34" charset="-120"/>
              </a:rPr>
              <a:t>3</a:t>
            </a:r>
            <a:endParaRPr lang="en-US" sz="2650" dirty="0"/>
          </a:p>
        </p:txBody>
      </p:sp>
      <p:sp>
        <p:nvSpPr>
          <p:cNvPr id="16" name="Text 13"/>
          <p:cNvSpPr/>
          <p:nvPr/>
        </p:nvSpPr>
        <p:spPr>
          <a:xfrm>
            <a:off x="7734300" y="5973485"/>
            <a:ext cx="6146840"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ea typeface="Montserrat Medium" pitchFamily="34" charset="-122"/>
                <a:cs typeface="Montserrat Medium" pitchFamily="34" charset="-120"/>
              </a:rPr>
              <a:t>Data preprocessing may involve transformations to standardize data for analysis and modeling.</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671632"/>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Exploratory Data Analysis (EDA)</a:t>
            </a:r>
            <a:endParaRPr lang="en-US" sz="4450" dirty="0"/>
          </a:p>
        </p:txBody>
      </p:sp>
      <p:pic>
        <p:nvPicPr>
          <p:cNvPr id="4" name="Image 1" descr="preencoded.png"/>
          <p:cNvPicPr>
            <a:picLocks noChangeAspect="1"/>
          </p:cNvPicPr>
          <p:nvPr/>
        </p:nvPicPr>
        <p:blipFill>
          <a:blip r:embed="rId4"/>
          <a:stretch>
            <a:fillRect/>
          </a:stretch>
        </p:blipFill>
        <p:spPr>
          <a:xfrm>
            <a:off x="6235660" y="2419826"/>
            <a:ext cx="1070491" cy="1712714"/>
          </a:xfrm>
          <a:prstGeom prst="rect">
            <a:avLst/>
          </a:prstGeom>
        </p:spPr>
      </p:pic>
      <p:sp>
        <p:nvSpPr>
          <p:cNvPr id="5" name="Text 1"/>
          <p:cNvSpPr/>
          <p:nvPr/>
        </p:nvSpPr>
        <p:spPr>
          <a:xfrm>
            <a:off x="7627263" y="2633901"/>
            <a:ext cx="6253877"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Visualizing annual price trajectories to identify long-term trends and seasonality.</a:t>
            </a:r>
            <a:endParaRPr lang="en-US" sz="1650" dirty="0"/>
          </a:p>
        </p:txBody>
      </p:sp>
      <p:pic>
        <p:nvPicPr>
          <p:cNvPr id="6" name="Image 2" descr="preencoded.png"/>
          <p:cNvPicPr>
            <a:picLocks noChangeAspect="1"/>
          </p:cNvPicPr>
          <p:nvPr/>
        </p:nvPicPr>
        <p:blipFill>
          <a:blip r:embed="rId5"/>
          <a:stretch>
            <a:fillRect/>
          </a:stretch>
        </p:blipFill>
        <p:spPr>
          <a:xfrm>
            <a:off x="6235660" y="4132540"/>
            <a:ext cx="1070491" cy="1712714"/>
          </a:xfrm>
          <a:prstGeom prst="rect">
            <a:avLst/>
          </a:prstGeom>
        </p:spPr>
      </p:pic>
      <p:sp>
        <p:nvSpPr>
          <p:cNvPr id="7" name="Text 2"/>
          <p:cNvSpPr/>
          <p:nvPr/>
        </p:nvSpPr>
        <p:spPr>
          <a:xfrm>
            <a:off x="7627263" y="4346615"/>
            <a:ext cx="6253877"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Grouped data by year will reveal patterns in price movements and volatility over time.</a:t>
            </a:r>
            <a:endParaRPr lang="en-US" sz="1650" dirty="0"/>
          </a:p>
        </p:txBody>
      </p:sp>
      <p:pic>
        <p:nvPicPr>
          <p:cNvPr id="8" name="Image 3" descr="preencoded.png"/>
          <p:cNvPicPr>
            <a:picLocks noChangeAspect="1"/>
          </p:cNvPicPr>
          <p:nvPr/>
        </p:nvPicPr>
        <p:blipFill>
          <a:blip r:embed="rId6"/>
          <a:stretch>
            <a:fillRect/>
          </a:stretch>
        </p:blipFill>
        <p:spPr>
          <a:xfrm>
            <a:off x="6235660" y="5845254"/>
            <a:ext cx="1070491" cy="1712714"/>
          </a:xfrm>
          <a:prstGeom prst="rect">
            <a:avLst/>
          </a:prstGeom>
        </p:spPr>
      </p:pic>
      <p:sp>
        <p:nvSpPr>
          <p:cNvPr id="9" name="Text 3"/>
          <p:cNvSpPr/>
          <p:nvPr/>
        </p:nvSpPr>
        <p:spPr>
          <a:xfrm>
            <a:off x="7627263" y="6059329"/>
            <a:ext cx="6253877"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Identifying potential correlations between different commodities and external factors.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9260" y="2594967"/>
            <a:ext cx="7574994"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Price Trends by Commodity</a:t>
            </a:r>
            <a:endParaRPr lang="en-US" sz="4450" dirty="0"/>
          </a:p>
        </p:txBody>
      </p:sp>
      <p:sp>
        <p:nvSpPr>
          <p:cNvPr id="3" name="Text 1"/>
          <p:cNvSpPr/>
          <p:nvPr/>
        </p:nvSpPr>
        <p:spPr>
          <a:xfrm>
            <a:off x="749260" y="3843695"/>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ea typeface="FangSong" panose="020B0503020204020204" pitchFamily="49" charset="-122"/>
                <a:cs typeface="Brygada 1918 Bold" pitchFamily="34" charset="-120"/>
              </a:rPr>
              <a:t>Gold &amp; Silver</a:t>
            </a:r>
            <a:endParaRPr lang="en-US" sz="2200" dirty="0"/>
          </a:p>
        </p:txBody>
      </p:sp>
      <p:sp>
        <p:nvSpPr>
          <p:cNvPr id="4" name="Text 2"/>
          <p:cNvSpPr/>
          <p:nvPr/>
        </p:nvSpPr>
        <p:spPr>
          <a:xfrm>
            <a:off x="749260" y="4414599"/>
            <a:ext cx="4028599"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Both exhibit long-term trends with periods of high volatility, often moving in tandem.</a:t>
            </a:r>
            <a:endParaRPr lang="en-US" sz="1650" dirty="0"/>
          </a:p>
        </p:txBody>
      </p:sp>
      <p:sp>
        <p:nvSpPr>
          <p:cNvPr id="5" name="Text 3"/>
          <p:cNvSpPr/>
          <p:nvPr/>
        </p:nvSpPr>
        <p:spPr>
          <a:xfrm>
            <a:off x="5307687" y="3843695"/>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ea typeface="FangSong" panose="020B0503020204020204" pitchFamily="49" charset="-122"/>
                <a:cs typeface="Brygada 1918 Bold" pitchFamily="34" charset="-120"/>
              </a:rPr>
              <a:t>Copper</a:t>
            </a:r>
            <a:endParaRPr lang="en-US" sz="2200" dirty="0"/>
          </a:p>
        </p:txBody>
      </p:sp>
      <p:sp>
        <p:nvSpPr>
          <p:cNvPr id="6" name="Text 4"/>
          <p:cNvSpPr/>
          <p:nvPr/>
        </p:nvSpPr>
        <p:spPr>
          <a:xfrm>
            <a:off x="5307687" y="4414599"/>
            <a:ext cx="4028599"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Copper displays cyclical trends closely tied to industrial demand and economic activity.</a:t>
            </a:r>
            <a:endParaRPr lang="en-US" sz="1650" dirty="0"/>
          </a:p>
        </p:txBody>
      </p:sp>
      <p:sp>
        <p:nvSpPr>
          <p:cNvPr id="7" name="Text 5"/>
          <p:cNvSpPr/>
          <p:nvPr/>
        </p:nvSpPr>
        <p:spPr>
          <a:xfrm>
            <a:off x="9866114" y="3843695"/>
            <a:ext cx="3018353"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ea typeface="FangSong" panose="020B0503020204020204" pitchFamily="49" charset="-122"/>
                <a:cs typeface="Brygada 1918 Bold" pitchFamily="34" charset="-120"/>
              </a:rPr>
              <a:t>Palladium &amp; Platinum</a:t>
            </a:r>
            <a:endParaRPr lang="en-US" sz="2200" dirty="0"/>
          </a:p>
        </p:txBody>
      </p:sp>
      <p:sp>
        <p:nvSpPr>
          <p:cNvPr id="8" name="Text 6"/>
          <p:cNvSpPr/>
          <p:nvPr/>
        </p:nvSpPr>
        <p:spPr>
          <a:xfrm>
            <a:off x="9866114" y="4414599"/>
            <a:ext cx="4028599"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ea typeface="Montserrat Medium" pitchFamily="34" charset="-122"/>
                <a:cs typeface="Montserrat Medium" pitchFamily="34" charset="-120"/>
              </a:rPr>
              <a:t>These precious metals have experienced sharp price increases in recent years.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2521" y="168712"/>
            <a:ext cx="5709404"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FangSong" panose="020B0503020204020204" pitchFamily="49" charset="-122"/>
                <a:ea typeface="FangSong" panose="020B0503020204020204" pitchFamily="49" charset="-122"/>
                <a:cs typeface="Brygada 1918 Bold" pitchFamily="34" charset="-120"/>
              </a:rPr>
              <a:t>Correlation Analysis</a:t>
            </a:r>
            <a:endParaRPr lang="en-US" sz="4450" dirty="0"/>
          </a:p>
        </p:txBody>
      </p:sp>
      <p:sp>
        <p:nvSpPr>
          <p:cNvPr id="4" name="Text 1"/>
          <p:cNvSpPr/>
          <p:nvPr/>
        </p:nvSpPr>
        <p:spPr>
          <a:xfrm>
            <a:off x="3965138" y="3027402"/>
            <a:ext cx="133826" cy="428149"/>
          </a:xfrm>
          <a:prstGeom prst="rect">
            <a:avLst/>
          </a:prstGeom>
          <a:noFill/>
          <a:ln/>
        </p:spPr>
        <p:txBody>
          <a:bodyPr wrap="none" lIns="0" tIns="0" rIns="0" bIns="0" rtlCol="0" anchor="t"/>
          <a:lstStyle/>
          <a:p>
            <a:pPr marL="0" indent="0" algn="ctr">
              <a:lnSpc>
                <a:spcPts val="3350"/>
              </a:lnSpc>
              <a:buNone/>
            </a:pPr>
            <a:endParaRPr lang="en-US" sz="2100" dirty="0"/>
          </a:p>
        </p:txBody>
      </p:sp>
      <p:sp>
        <p:nvSpPr>
          <p:cNvPr id="7" name="Shape 4"/>
          <p:cNvSpPr/>
          <p:nvPr/>
        </p:nvSpPr>
        <p:spPr>
          <a:xfrm>
            <a:off x="5168979" y="3844528"/>
            <a:ext cx="8658701" cy="15240"/>
          </a:xfrm>
          <a:prstGeom prst="roundRect">
            <a:avLst>
              <a:gd name="adj" fmla="val 210732"/>
            </a:avLst>
          </a:prstGeom>
          <a:solidFill>
            <a:srgbClr val="662E42"/>
          </a:solidFill>
          <a:ln/>
        </p:spPr>
        <p:txBody>
          <a:bodyPr/>
          <a:lstStyle/>
          <a:p>
            <a:endParaRPr lang="en-US"/>
          </a:p>
        </p:txBody>
      </p:sp>
      <p:sp>
        <p:nvSpPr>
          <p:cNvPr id="9" name="Text 5"/>
          <p:cNvSpPr/>
          <p:nvPr/>
        </p:nvSpPr>
        <p:spPr>
          <a:xfrm>
            <a:off x="3955852" y="4471511"/>
            <a:ext cx="152519" cy="428149"/>
          </a:xfrm>
          <a:prstGeom prst="rect">
            <a:avLst/>
          </a:prstGeom>
          <a:noFill/>
          <a:ln/>
        </p:spPr>
        <p:txBody>
          <a:bodyPr wrap="none" lIns="0" tIns="0" rIns="0" bIns="0" rtlCol="0" anchor="t"/>
          <a:lstStyle/>
          <a:p>
            <a:pPr marL="0" indent="0" algn="ctr">
              <a:lnSpc>
                <a:spcPts val="3350"/>
              </a:lnSpc>
              <a:buNone/>
            </a:pPr>
            <a:endParaRPr lang="en-US" sz="2100" dirty="0"/>
          </a:p>
        </p:txBody>
      </p:sp>
      <p:sp>
        <p:nvSpPr>
          <p:cNvPr id="12" name="Shape 8"/>
          <p:cNvSpPr/>
          <p:nvPr/>
        </p:nvSpPr>
        <p:spPr>
          <a:xfrm>
            <a:off x="6252329" y="5496163"/>
            <a:ext cx="7575352" cy="15240"/>
          </a:xfrm>
          <a:prstGeom prst="roundRect">
            <a:avLst>
              <a:gd name="adj" fmla="val 210732"/>
            </a:avLst>
          </a:prstGeom>
          <a:solidFill>
            <a:srgbClr val="662E42"/>
          </a:solidFill>
          <a:ln/>
        </p:spPr>
        <p:txBody>
          <a:bodyPr/>
          <a:lstStyle/>
          <a:p>
            <a:endParaRPr lang="en-US"/>
          </a:p>
        </p:txBody>
      </p:sp>
      <p:pic>
        <p:nvPicPr>
          <p:cNvPr id="1026" name="Picture 2">
            <a:extLst>
              <a:ext uri="{FF2B5EF4-FFF2-40B4-BE49-F238E27FC236}">
                <a16:creationId xmlns:a16="http://schemas.microsoft.com/office/drawing/2014/main" id="{25DBE820-186C-AA4B-ABA4-4E4CBDEA1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65134"/>
            <a:ext cx="7441595" cy="71492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723E373-8CC0-ED41-90D9-FFB4716E6EE4}"/>
              </a:ext>
            </a:extLst>
          </p:cNvPr>
          <p:cNvSpPr txBox="1"/>
          <p:nvPr/>
        </p:nvSpPr>
        <p:spPr>
          <a:xfrm>
            <a:off x="8033097" y="1527394"/>
            <a:ext cx="6312297" cy="6124754"/>
          </a:xfrm>
          <a:prstGeom prst="rect">
            <a:avLst/>
          </a:prstGeom>
          <a:noFill/>
        </p:spPr>
        <p:txBody>
          <a:bodyPr wrap="square">
            <a:spAutoFit/>
          </a:bodyPr>
          <a:lstStyle/>
          <a:p>
            <a:pPr marL="285750" indent="-285750">
              <a:buFont typeface="Arial" panose="020B0604020202020204" pitchFamily="34" charset="0"/>
              <a:buChar char="•"/>
            </a:pPr>
            <a:r>
              <a:rPr lang="en-US" sz="2800" dirty="0">
                <a:solidFill>
                  <a:srgbClr val="FFC000"/>
                </a:solidFill>
              </a:rPr>
              <a:t>Gold &amp; Silver: Strong positive correlation (~0.85-0.90) due to factors like inflation, investor sentiment, and economic instability.  </a:t>
            </a:r>
          </a:p>
          <a:p>
            <a:pPr marL="285750" indent="-285750">
              <a:buFont typeface="Arial" panose="020B0604020202020204" pitchFamily="34" charset="0"/>
              <a:buChar char="•"/>
            </a:pPr>
            <a:endParaRPr lang="en-US" sz="2800" dirty="0">
              <a:solidFill>
                <a:srgbClr val="FFC000"/>
              </a:solidFill>
            </a:endParaRPr>
          </a:p>
          <a:p>
            <a:pPr marL="285750" indent="-285750">
              <a:buFont typeface="Arial" panose="020B0604020202020204" pitchFamily="34" charset="0"/>
              <a:buChar char="•"/>
            </a:pPr>
            <a:r>
              <a:rPr lang="en-US" sz="2800" dirty="0">
                <a:solidFill>
                  <a:srgbClr val="FFC000"/>
                </a:solidFill>
              </a:rPr>
              <a:t> Copper &amp; Precious Metals: Weaker correlation due to Copper's industrial demand sensitivity vs. Gold/Silver’s ties to financial markets.  </a:t>
            </a:r>
          </a:p>
          <a:p>
            <a:pPr marL="285750" indent="-285750">
              <a:buFont typeface="Arial" panose="020B0604020202020204" pitchFamily="34" charset="0"/>
              <a:buChar char="•"/>
            </a:pPr>
            <a:endParaRPr lang="en-US" sz="2800" dirty="0">
              <a:solidFill>
                <a:srgbClr val="FFC000"/>
              </a:solidFill>
            </a:endParaRPr>
          </a:p>
          <a:p>
            <a:pPr marL="285750" indent="-285750">
              <a:buFont typeface="Arial" panose="020B0604020202020204" pitchFamily="34" charset="0"/>
              <a:buChar char="•"/>
            </a:pPr>
            <a:r>
              <a:rPr lang="en-US" sz="2800" dirty="0">
                <a:solidFill>
                  <a:srgbClr val="FFC000"/>
                </a:solidFill>
              </a:rPr>
              <a:t>Palladium &amp; Platinum: Moderate correlation linked to their use in the automotive industry (catalytic converters).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8133159" y="471845"/>
            <a:ext cx="5709404"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ea typeface="FangSong" panose="020B0503020204020204" pitchFamily="49" charset="-122"/>
                <a:cs typeface="Brygada 1918 Bold" pitchFamily="34" charset="-120"/>
              </a:rPr>
              <a:t>Volatility Analysis</a:t>
            </a:r>
            <a:endParaRPr lang="en-US" sz="4450" dirty="0"/>
          </a:p>
        </p:txBody>
      </p:sp>
      <p:sp>
        <p:nvSpPr>
          <p:cNvPr id="4" name="Text 1"/>
          <p:cNvSpPr/>
          <p:nvPr/>
        </p:nvSpPr>
        <p:spPr>
          <a:xfrm>
            <a:off x="10086142" y="1457889"/>
            <a:ext cx="3662124" cy="706517"/>
          </a:xfrm>
          <a:prstGeom prst="rect">
            <a:avLst/>
          </a:prstGeom>
          <a:noFill/>
          <a:ln/>
        </p:spPr>
        <p:txBody>
          <a:bodyPr wrap="none" lIns="0" tIns="0" rIns="0" bIns="0" rtlCol="0" anchor="t"/>
          <a:lstStyle/>
          <a:p>
            <a:pPr marL="0" indent="0" algn="ctr">
              <a:lnSpc>
                <a:spcPts val="5550"/>
              </a:lnSpc>
              <a:buNone/>
            </a:pPr>
            <a:r>
              <a:rPr lang="en-US" sz="5550" b="1" dirty="0">
                <a:solidFill>
                  <a:srgbClr val="F4CAB8"/>
                </a:solidFill>
                <a:ea typeface="FangSong" panose="020B0503020204020204" pitchFamily="49" charset="-122"/>
                <a:cs typeface="Brygada 1918 Bold" pitchFamily="34" charset="-120"/>
              </a:rPr>
              <a:t>10%</a:t>
            </a:r>
            <a:endParaRPr lang="en-US" sz="5550" dirty="0"/>
          </a:p>
        </p:txBody>
      </p:sp>
      <p:sp>
        <p:nvSpPr>
          <p:cNvPr id="5" name="Text 2"/>
          <p:cNvSpPr/>
          <p:nvPr/>
        </p:nvSpPr>
        <p:spPr>
          <a:xfrm>
            <a:off x="10489882" y="2667132"/>
            <a:ext cx="2854643" cy="356830"/>
          </a:xfrm>
          <a:prstGeom prst="rect">
            <a:avLst/>
          </a:prstGeom>
          <a:noFill/>
          <a:ln/>
        </p:spPr>
        <p:txBody>
          <a:bodyPr wrap="none" lIns="0" tIns="0" rIns="0" bIns="0" rtlCol="0" anchor="t"/>
          <a:lstStyle/>
          <a:p>
            <a:pPr marL="0" indent="0" algn="ctr">
              <a:lnSpc>
                <a:spcPts val="2800"/>
              </a:lnSpc>
              <a:buNone/>
            </a:pPr>
            <a:r>
              <a:rPr lang="en-US" sz="2200" b="1" dirty="0">
                <a:solidFill>
                  <a:srgbClr val="F4CAB8"/>
                </a:solidFill>
                <a:ea typeface="FangSong" panose="020B0503020204020204" pitchFamily="49" charset="-122"/>
                <a:cs typeface="Brygada 1918 Bold" pitchFamily="34" charset="-120"/>
              </a:rPr>
              <a:t>Standard Deviation</a:t>
            </a:r>
            <a:endParaRPr lang="en-US" sz="2200" dirty="0"/>
          </a:p>
        </p:txBody>
      </p:sp>
      <p:sp>
        <p:nvSpPr>
          <p:cNvPr id="6" name="Text 3"/>
          <p:cNvSpPr/>
          <p:nvPr/>
        </p:nvSpPr>
        <p:spPr>
          <a:xfrm>
            <a:off x="10086141" y="3152312"/>
            <a:ext cx="3662124" cy="1027271"/>
          </a:xfrm>
          <a:prstGeom prst="rect">
            <a:avLst/>
          </a:prstGeom>
          <a:noFill/>
          <a:ln/>
        </p:spPr>
        <p:txBody>
          <a:bodyPr wrap="square" lIns="0" tIns="0" rIns="0" bIns="0" rtlCol="0" anchor="t"/>
          <a:lstStyle/>
          <a:p>
            <a:pPr marL="0" indent="0" algn="ctr">
              <a:lnSpc>
                <a:spcPts val="2650"/>
              </a:lnSpc>
              <a:buNone/>
            </a:pPr>
            <a:r>
              <a:rPr lang="en-US" sz="1650" dirty="0">
                <a:solidFill>
                  <a:srgbClr val="F4CAB8"/>
                </a:solidFill>
                <a:ea typeface="Montserrat Medium" pitchFamily="34" charset="-122"/>
                <a:cs typeface="Montserrat Medium" pitchFamily="34" charset="-120"/>
              </a:rPr>
              <a:t>The standard deviation of daily percentage changes measures price volatility.</a:t>
            </a:r>
            <a:endParaRPr lang="en-US" sz="1650" dirty="0"/>
          </a:p>
        </p:txBody>
      </p:sp>
      <p:sp>
        <p:nvSpPr>
          <p:cNvPr id="7" name="Text 4"/>
          <p:cNvSpPr/>
          <p:nvPr/>
        </p:nvSpPr>
        <p:spPr>
          <a:xfrm>
            <a:off x="10180320" y="5064500"/>
            <a:ext cx="3662243" cy="706517"/>
          </a:xfrm>
          <a:prstGeom prst="rect">
            <a:avLst/>
          </a:prstGeom>
          <a:noFill/>
          <a:ln/>
        </p:spPr>
        <p:txBody>
          <a:bodyPr wrap="none" lIns="0" tIns="0" rIns="0" bIns="0" rtlCol="0" anchor="t"/>
          <a:lstStyle/>
          <a:p>
            <a:pPr marL="0" indent="0" algn="ctr">
              <a:lnSpc>
                <a:spcPts val="5550"/>
              </a:lnSpc>
              <a:buNone/>
            </a:pPr>
            <a:r>
              <a:rPr lang="en-US" sz="5550" b="1" dirty="0">
                <a:solidFill>
                  <a:srgbClr val="F4CAB8"/>
                </a:solidFill>
                <a:ea typeface="FangSong" panose="020B0503020204020204" pitchFamily="49" charset="-122"/>
                <a:cs typeface="Brygada 1918 Bold" pitchFamily="34" charset="-120"/>
              </a:rPr>
              <a:t>20%</a:t>
            </a:r>
            <a:endParaRPr lang="en-US" sz="5550" dirty="0"/>
          </a:p>
        </p:txBody>
      </p:sp>
      <p:sp>
        <p:nvSpPr>
          <p:cNvPr id="8" name="Text 5"/>
          <p:cNvSpPr/>
          <p:nvPr/>
        </p:nvSpPr>
        <p:spPr>
          <a:xfrm>
            <a:off x="10564356" y="6037896"/>
            <a:ext cx="2854643" cy="356830"/>
          </a:xfrm>
          <a:prstGeom prst="rect">
            <a:avLst/>
          </a:prstGeom>
          <a:noFill/>
          <a:ln/>
        </p:spPr>
        <p:txBody>
          <a:bodyPr wrap="none" lIns="0" tIns="0" rIns="0" bIns="0" rtlCol="0" anchor="t"/>
          <a:lstStyle/>
          <a:p>
            <a:pPr marL="0" indent="0" algn="ctr">
              <a:lnSpc>
                <a:spcPts val="2800"/>
              </a:lnSpc>
              <a:buNone/>
            </a:pPr>
            <a:r>
              <a:rPr lang="en-US" sz="2200" b="1" dirty="0">
                <a:solidFill>
                  <a:srgbClr val="F4CAB8"/>
                </a:solidFill>
                <a:ea typeface="FangSong" panose="020B0503020204020204" pitchFamily="49" charset="-122"/>
                <a:cs typeface="Brygada 1918 Bold" pitchFamily="34" charset="-120"/>
              </a:rPr>
              <a:t>Comparison</a:t>
            </a:r>
            <a:endParaRPr lang="en-US" sz="2200" dirty="0"/>
          </a:p>
        </p:txBody>
      </p:sp>
      <p:sp>
        <p:nvSpPr>
          <p:cNvPr id="9" name="Text 6"/>
          <p:cNvSpPr/>
          <p:nvPr/>
        </p:nvSpPr>
        <p:spPr>
          <a:xfrm>
            <a:off x="10160555" y="6573380"/>
            <a:ext cx="3662243" cy="1027271"/>
          </a:xfrm>
          <a:prstGeom prst="rect">
            <a:avLst/>
          </a:prstGeom>
          <a:noFill/>
          <a:ln/>
        </p:spPr>
        <p:txBody>
          <a:bodyPr wrap="square" lIns="0" tIns="0" rIns="0" bIns="0" rtlCol="0" anchor="t"/>
          <a:lstStyle/>
          <a:p>
            <a:pPr marL="0" indent="0" algn="ctr">
              <a:lnSpc>
                <a:spcPts val="2650"/>
              </a:lnSpc>
              <a:buNone/>
            </a:pPr>
            <a:r>
              <a:rPr lang="en-US" sz="1650" dirty="0">
                <a:solidFill>
                  <a:srgbClr val="F4CAB8"/>
                </a:solidFill>
                <a:ea typeface="Montserrat Medium" pitchFamily="34" charset="-122"/>
                <a:cs typeface="Montserrat Medium" pitchFamily="34" charset="-120"/>
              </a:rPr>
              <a:t>Comparing volatility across commodities reveals risk levels and potential for gains or losses.</a:t>
            </a:r>
            <a:endParaRPr lang="en-US" sz="1650" dirty="0"/>
          </a:p>
        </p:txBody>
      </p:sp>
      <p:pic>
        <p:nvPicPr>
          <p:cNvPr id="2050" name="Picture 2" descr="page9image1792864">
            <a:extLst>
              <a:ext uri="{FF2B5EF4-FFF2-40B4-BE49-F238E27FC236}">
                <a16:creationId xmlns:a16="http://schemas.microsoft.com/office/drawing/2014/main" id="{DC10DCA0-BF5B-014C-AFAA-0F6ED533D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9" y="1457889"/>
            <a:ext cx="10086141" cy="5986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TotalTime>
  <Words>1205</Words>
  <Application>Microsoft Office PowerPoint</Application>
  <PresentationFormat>Custom</PresentationFormat>
  <Paragraphs>186</Paragraphs>
  <Slides>22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Times New Roman</vt:lpstr>
      <vt:lpstr>FangSong</vt:lpstr>
      <vt:lpstr>Montserrat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Ghosh, Soumya</dc:creator>
  <cp:lastModifiedBy>Rishav Mondal</cp:lastModifiedBy>
  <cp:revision>10</cp:revision>
  <dcterms:created xsi:type="dcterms:W3CDTF">2024-12-07T04:47:04Z</dcterms:created>
  <dcterms:modified xsi:type="dcterms:W3CDTF">2024-12-08T03:24:11Z</dcterms:modified>
</cp:coreProperties>
</file>